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0" r:id="rId6"/>
    <p:sldId id="264" r:id="rId7"/>
    <p:sldId id="265" r:id="rId8"/>
    <p:sldId id="266" r:id="rId9"/>
    <p:sldId id="271" r:id="rId10"/>
    <p:sldId id="270" r:id="rId11"/>
    <p:sldId id="272" r:id="rId12"/>
    <p:sldId id="275" r:id="rId13"/>
    <p:sldId id="276" r:id="rId14"/>
    <p:sldId id="274" r:id="rId15"/>
    <p:sldId id="273" r:id="rId16"/>
    <p:sldId id="277"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p:scale>
          <a:sx n="120" d="100"/>
          <a:sy n="120" d="100"/>
        </p:scale>
        <p:origin x="144" y="3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en-US"/>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4" name="Tijdelijke aanduiding voor datum 3"/>
          <p:cNvSpPr>
            <a:spLocks noGrp="1"/>
          </p:cNvSpPr>
          <p:nvPr>
            <p:ph type="dt" sz="half" idx="10"/>
          </p:nvPr>
        </p:nvSpPr>
        <p:spPr/>
        <p:txBody>
          <a:bodyPr/>
          <a:lstStyle/>
          <a:p>
            <a:fld id="{1595C0A8-BBF2-4C13-A9C5-37B39D8058FB}" type="datetimeFigureOut">
              <a:rPr lang="en-US" smtClean="0"/>
              <a:t>11/23/20</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F77DC9C2-C845-4A56-8B7D-D3D8ABBA26AE}" type="slidenum">
              <a:rPr lang="en-US" smtClean="0"/>
              <a:t>‹nr.›</a:t>
            </a:fld>
            <a:endParaRPr lang="en-US"/>
          </a:p>
        </p:txBody>
      </p:sp>
    </p:spTree>
    <p:extLst>
      <p:ext uri="{BB962C8B-B14F-4D97-AF65-F5344CB8AC3E}">
        <p14:creationId xmlns:p14="http://schemas.microsoft.com/office/powerpoint/2010/main" val="3803549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1595C0A8-BBF2-4C13-A9C5-37B39D8058FB}" type="datetimeFigureOut">
              <a:rPr lang="en-US" smtClean="0"/>
              <a:t>11/23/20</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F77DC9C2-C845-4A56-8B7D-D3D8ABBA26AE}" type="slidenum">
              <a:rPr lang="en-US" smtClean="0"/>
              <a:t>‹nr.›</a:t>
            </a:fld>
            <a:endParaRPr lang="en-US"/>
          </a:p>
        </p:txBody>
      </p:sp>
    </p:spTree>
    <p:extLst>
      <p:ext uri="{BB962C8B-B14F-4D97-AF65-F5344CB8AC3E}">
        <p14:creationId xmlns:p14="http://schemas.microsoft.com/office/powerpoint/2010/main" val="163499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1595C0A8-BBF2-4C13-A9C5-37B39D8058FB}" type="datetimeFigureOut">
              <a:rPr lang="en-US" smtClean="0"/>
              <a:t>11/23/20</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F77DC9C2-C845-4A56-8B7D-D3D8ABBA26AE}" type="slidenum">
              <a:rPr lang="en-US" smtClean="0"/>
              <a:t>‹nr.›</a:t>
            </a:fld>
            <a:endParaRPr lang="en-US"/>
          </a:p>
        </p:txBody>
      </p:sp>
    </p:spTree>
    <p:extLst>
      <p:ext uri="{BB962C8B-B14F-4D97-AF65-F5344CB8AC3E}">
        <p14:creationId xmlns:p14="http://schemas.microsoft.com/office/powerpoint/2010/main" val="3251394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1595C0A8-BBF2-4C13-A9C5-37B39D8058FB}" type="datetimeFigureOut">
              <a:rPr lang="en-US" smtClean="0"/>
              <a:t>11/23/20</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F77DC9C2-C845-4A56-8B7D-D3D8ABBA26AE}" type="slidenum">
              <a:rPr lang="en-US" smtClean="0"/>
              <a:t>‹nr.›</a:t>
            </a:fld>
            <a:endParaRPr lang="en-US"/>
          </a:p>
        </p:txBody>
      </p:sp>
    </p:spTree>
    <p:extLst>
      <p:ext uri="{BB962C8B-B14F-4D97-AF65-F5344CB8AC3E}">
        <p14:creationId xmlns:p14="http://schemas.microsoft.com/office/powerpoint/2010/main" val="416516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en-US"/>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1595C0A8-BBF2-4C13-A9C5-37B39D8058FB}" type="datetimeFigureOut">
              <a:rPr lang="en-US" smtClean="0"/>
              <a:t>11/23/20</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F77DC9C2-C845-4A56-8B7D-D3D8ABBA26AE}" type="slidenum">
              <a:rPr lang="en-US" smtClean="0"/>
              <a:t>‹nr.›</a:t>
            </a:fld>
            <a:endParaRPr lang="en-US"/>
          </a:p>
        </p:txBody>
      </p:sp>
    </p:spTree>
    <p:extLst>
      <p:ext uri="{BB962C8B-B14F-4D97-AF65-F5344CB8AC3E}">
        <p14:creationId xmlns:p14="http://schemas.microsoft.com/office/powerpoint/2010/main" val="1371926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p:cNvSpPr>
            <a:spLocks noGrp="1"/>
          </p:cNvSpPr>
          <p:nvPr>
            <p:ph type="dt" sz="half" idx="10"/>
          </p:nvPr>
        </p:nvSpPr>
        <p:spPr/>
        <p:txBody>
          <a:bodyPr/>
          <a:lstStyle/>
          <a:p>
            <a:fld id="{1595C0A8-BBF2-4C13-A9C5-37B39D8058FB}" type="datetimeFigureOut">
              <a:rPr lang="en-US" smtClean="0"/>
              <a:t>11/23/20</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F77DC9C2-C845-4A56-8B7D-D3D8ABBA26AE}" type="slidenum">
              <a:rPr lang="en-US" smtClean="0"/>
              <a:t>‹nr.›</a:t>
            </a:fld>
            <a:endParaRPr lang="en-US"/>
          </a:p>
        </p:txBody>
      </p:sp>
    </p:spTree>
    <p:extLst>
      <p:ext uri="{BB962C8B-B14F-4D97-AF65-F5344CB8AC3E}">
        <p14:creationId xmlns:p14="http://schemas.microsoft.com/office/powerpoint/2010/main" val="3338549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en-US"/>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p:cNvSpPr>
            <a:spLocks noGrp="1"/>
          </p:cNvSpPr>
          <p:nvPr>
            <p:ph type="dt" sz="half" idx="10"/>
          </p:nvPr>
        </p:nvSpPr>
        <p:spPr/>
        <p:txBody>
          <a:bodyPr/>
          <a:lstStyle/>
          <a:p>
            <a:fld id="{1595C0A8-BBF2-4C13-A9C5-37B39D8058FB}" type="datetimeFigureOut">
              <a:rPr lang="en-US" smtClean="0"/>
              <a:t>11/23/20</a:t>
            </a:fld>
            <a:endParaRPr lang="en-US"/>
          </a:p>
        </p:txBody>
      </p:sp>
      <p:sp>
        <p:nvSpPr>
          <p:cNvPr id="8" name="Tijdelijke aanduiding voor voettekst 7"/>
          <p:cNvSpPr>
            <a:spLocks noGrp="1"/>
          </p:cNvSpPr>
          <p:nvPr>
            <p:ph type="ftr" sz="quarter" idx="11"/>
          </p:nvPr>
        </p:nvSpPr>
        <p:spPr/>
        <p:txBody>
          <a:bodyPr/>
          <a:lstStyle/>
          <a:p>
            <a:endParaRPr lang="en-US"/>
          </a:p>
        </p:txBody>
      </p:sp>
      <p:sp>
        <p:nvSpPr>
          <p:cNvPr id="9" name="Tijdelijke aanduiding voor dianummer 8"/>
          <p:cNvSpPr>
            <a:spLocks noGrp="1"/>
          </p:cNvSpPr>
          <p:nvPr>
            <p:ph type="sldNum" sz="quarter" idx="12"/>
          </p:nvPr>
        </p:nvSpPr>
        <p:spPr/>
        <p:txBody>
          <a:bodyPr/>
          <a:lstStyle/>
          <a:p>
            <a:fld id="{F77DC9C2-C845-4A56-8B7D-D3D8ABBA26AE}" type="slidenum">
              <a:rPr lang="en-US" smtClean="0"/>
              <a:t>‹nr.›</a:t>
            </a:fld>
            <a:endParaRPr lang="en-US"/>
          </a:p>
        </p:txBody>
      </p:sp>
    </p:spTree>
    <p:extLst>
      <p:ext uri="{BB962C8B-B14F-4D97-AF65-F5344CB8AC3E}">
        <p14:creationId xmlns:p14="http://schemas.microsoft.com/office/powerpoint/2010/main" val="2642907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2"/>
          <p:cNvSpPr>
            <a:spLocks noGrp="1"/>
          </p:cNvSpPr>
          <p:nvPr>
            <p:ph type="dt" sz="half" idx="10"/>
          </p:nvPr>
        </p:nvSpPr>
        <p:spPr/>
        <p:txBody>
          <a:bodyPr/>
          <a:lstStyle/>
          <a:p>
            <a:fld id="{1595C0A8-BBF2-4C13-A9C5-37B39D8058FB}" type="datetimeFigureOut">
              <a:rPr lang="en-US" smtClean="0"/>
              <a:t>11/23/20</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F77DC9C2-C845-4A56-8B7D-D3D8ABBA26AE}" type="slidenum">
              <a:rPr lang="en-US" smtClean="0"/>
              <a:t>‹nr.›</a:t>
            </a:fld>
            <a:endParaRPr lang="en-US"/>
          </a:p>
        </p:txBody>
      </p:sp>
    </p:spTree>
    <p:extLst>
      <p:ext uri="{BB962C8B-B14F-4D97-AF65-F5344CB8AC3E}">
        <p14:creationId xmlns:p14="http://schemas.microsoft.com/office/powerpoint/2010/main" val="3928703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595C0A8-BBF2-4C13-A9C5-37B39D8058FB}" type="datetimeFigureOut">
              <a:rPr lang="en-US" smtClean="0"/>
              <a:t>11/23/20</a:t>
            </a:fld>
            <a:endParaRPr lang="en-US"/>
          </a:p>
        </p:txBody>
      </p:sp>
      <p:sp>
        <p:nvSpPr>
          <p:cNvPr id="3" name="Tijdelijke aanduiding voor voettekst 2"/>
          <p:cNvSpPr>
            <a:spLocks noGrp="1"/>
          </p:cNvSpPr>
          <p:nvPr>
            <p:ph type="ftr" sz="quarter" idx="11"/>
          </p:nvPr>
        </p:nvSpPr>
        <p:spPr/>
        <p:txBody>
          <a:bodyPr/>
          <a:lstStyle/>
          <a:p>
            <a:endParaRPr lang="en-US"/>
          </a:p>
        </p:txBody>
      </p:sp>
      <p:sp>
        <p:nvSpPr>
          <p:cNvPr id="4" name="Tijdelijke aanduiding voor dianummer 3"/>
          <p:cNvSpPr>
            <a:spLocks noGrp="1"/>
          </p:cNvSpPr>
          <p:nvPr>
            <p:ph type="sldNum" sz="quarter" idx="12"/>
          </p:nvPr>
        </p:nvSpPr>
        <p:spPr/>
        <p:txBody>
          <a:bodyPr/>
          <a:lstStyle/>
          <a:p>
            <a:fld id="{F77DC9C2-C845-4A56-8B7D-D3D8ABBA26AE}" type="slidenum">
              <a:rPr lang="en-US" smtClean="0"/>
              <a:t>‹nr.›</a:t>
            </a:fld>
            <a:endParaRPr lang="en-US"/>
          </a:p>
        </p:txBody>
      </p:sp>
    </p:spTree>
    <p:extLst>
      <p:ext uri="{BB962C8B-B14F-4D97-AF65-F5344CB8AC3E}">
        <p14:creationId xmlns:p14="http://schemas.microsoft.com/office/powerpoint/2010/main" val="288572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US"/>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595C0A8-BBF2-4C13-A9C5-37B39D8058FB}" type="datetimeFigureOut">
              <a:rPr lang="en-US" smtClean="0"/>
              <a:t>11/23/20</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F77DC9C2-C845-4A56-8B7D-D3D8ABBA26AE}" type="slidenum">
              <a:rPr lang="en-US" smtClean="0"/>
              <a:t>‹nr.›</a:t>
            </a:fld>
            <a:endParaRPr lang="en-US"/>
          </a:p>
        </p:txBody>
      </p:sp>
    </p:spTree>
    <p:extLst>
      <p:ext uri="{BB962C8B-B14F-4D97-AF65-F5344CB8AC3E}">
        <p14:creationId xmlns:p14="http://schemas.microsoft.com/office/powerpoint/2010/main" val="369862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US"/>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595C0A8-BBF2-4C13-A9C5-37B39D8058FB}" type="datetimeFigureOut">
              <a:rPr lang="en-US" smtClean="0"/>
              <a:t>11/23/20</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F77DC9C2-C845-4A56-8B7D-D3D8ABBA26AE}" type="slidenum">
              <a:rPr lang="en-US" smtClean="0"/>
              <a:t>‹nr.›</a:t>
            </a:fld>
            <a:endParaRPr lang="en-US"/>
          </a:p>
        </p:txBody>
      </p:sp>
    </p:spTree>
    <p:extLst>
      <p:ext uri="{BB962C8B-B14F-4D97-AF65-F5344CB8AC3E}">
        <p14:creationId xmlns:p14="http://schemas.microsoft.com/office/powerpoint/2010/main" val="622368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5C0A8-BBF2-4C13-A9C5-37B39D8058FB}" type="datetimeFigureOut">
              <a:rPr lang="en-US" smtClean="0"/>
              <a:t>11/23/20</a:t>
            </a:fld>
            <a:endParaRPr lang="en-US"/>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DC9C2-C845-4A56-8B7D-D3D8ABBA26AE}" type="slidenum">
              <a:rPr lang="en-US" smtClean="0"/>
              <a:t>‹nr.›</a:t>
            </a:fld>
            <a:endParaRPr lang="en-US"/>
          </a:p>
        </p:txBody>
      </p:sp>
    </p:spTree>
    <p:extLst>
      <p:ext uri="{BB962C8B-B14F-4D97-AF65-F5344CB8AC3E}">
        <p14:creationId xmlns:p14="http://schemas.microsoft.com/office/powerpoint/2010/main" val="2936743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kru.nl/materialen/licentievoorwaarden/"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err="1"/>
              <a:t>Gedachte-experimenten</a:t>
            </a:r>
            <a:endParaRPr lang="en-US" dirty="0"/>
          </a:p>
        </p:txBody>
      </p:sp>
      <p:sp>
        <p:nvSpPr>
          <p:cNvPr id="3" name="Ondertitel 2"/>
          <p:cNvSpPr>
            <a:spLocks noGrp="1"/>
          </p:cNvSpPr>
          <p:nvPr>
            <p:ph type="subTitle" idx="1"/>
          </p:nvPr>
        </p:nvSpPr>
        <p:spPr/>
        <p:txBody>
          <a:bodyPr/>
          <a:lstStyle/>
          <a:p>
            <a:endParaRPr lang="en-US"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1146" y="80590"/>
            <a:ext cx="2532038" cy="673100"/>
          </a:xfrm>
          <a:prstGeom prst="rect">
            <a:avLst/>
          </a:prstGeom>
        </p:spPr>
      </p:pic>
      <p:sp>
        <p:nvSpPr>
          <p:cNvPr id="5" name="Tekstvak 4"/>
          <p:cNvSpPr txBox="1"/>
          <p:nvPr/>
        </p:nvSpPr>
        <p:spPr>
          <a:xfrm>
            <a:off x="546226" y="5657671"/>
            <a:ext cx="11645774" cy="120032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1200" dirty="0">
                <a:latin typeface="Calibri" panose="020F0502020204030204" pitchFamily="34" charset="0"/>
                <a:cs typeface="Calibri" panose="020F0502020204030204" pitchFamily="34" charset="0"/>
              </a:rPr>
              <a:t>WKRU. Gebruik van dit materiaal: Creative </a:t>
            </a:r>
            <a:r>
              <a:rPr lang="nl-NL" sz="1200" dirty="0" err="1">
                <a:latin typeface="Calibri" panose="020F0502020204030204" pitchFamily="34" charset="0"/>
                <a:cs typeface="Calibri" panose="020F0502020204030204" pitchFamily="34" charset="0"/>
              </a:rPr>
              <a:t>Commons</a:t>
            </a:r>
            <a:r>
              <a:rPr lang="nl-NL" sz="1200" dirty="0">
                <a:latin typeface="Calibri" panose="020F0502020204030204" pitchFamily="34" charset="0"/>
                <a:cs typeface="Calibri" panose="020F0502020204030204" pitchFamily="34" charset="0"/>
              </a:rPr>
              <a:t> ‘Naamsvermelding-</a:t>
            </a:r>
            <a:r>
              <a:rPr lang="nl-NL" sz="1200" dirty="0" err="1">
                <a:latin typeface="Calibri" panose="020F0502020204030204" pitchFamily="34" charset="0"/>
                <a:cs typeface="Calibri" panose="020F0502020204030204" pitchFamily="34" charset="0"/>
              </a:rPr>
              <a:t>NietCommercieel</a:t>
            </a:r>
            <a:r>
              <a:rPr lang="nl-NL" sz="1200" dirty="0">
                <a:latin typeface="Calibri" panose="020F0502020204030204" pitchFamily="34" charset="0"/>
                <a:cs typeface="Calibri" panose="020F0502020204030204" pitchFamily="34" charset="0"/>
              </a:rPr>
              <a:t>-</a:t>
            </a:r>
            <a:r>
              <a:rPr lang="nl-NL" sz="1200" dirty="0" err="1">
                <a:latin typeface="Calibri" panose="020F0502020204030204" pitchFamily="34" charset="0"/>
                <a:cs typeface="Calibri" panose="020F0502020204030204" pitchFamily="34" charset="0"/>
              </a:rPr>
              <a:t>GelijkDelen</a:t>
            </a:r>
            <a:r>
              <a:rPr lang="nl-NL" sz="1200" dirty="0">
                <a:latin typeface="Calibri" panose="020F0502020204030204" pitchFamily="34" charset="0"/>
                <a:cs typeface="Calibri" panose="020F0502020204030204" pitchFamily="34" charset="0"/>
              </a:rPr>
              <a:t>’ (CC BY-NC-SA 4.0). Zie: </a:t>
            </a:r>
            <a:r>
              <a:rPr lang="nl-NL" sz="1200" dirty="0">
                <a:latin typeface="Calibri" panose="020F0502020204030204" pitchFamily="34" charset="0"/>
                <a:cs typeface="Calibri" panose="020F0502020204030204" pitchFamily="34" charset="0"/>
                <a:hlinkClick r:id="rId3"/>
              </a:rPr>
              <a:t>http://www.wkru.nl/materialen/licentievoorwaarden/</a:t>
            </a:r>
            <a:r>
              <a:rPr lang="nl-NL" sz="1200" dirty="0">
                <a:latin typeface="Calibri" panose="020F0502020204030204" pitchFamily="34" charset="0"/>
                <a:cs typeface="Calibri" panose="020F0502020204030204" pitchFamily="34" charset="0"/>
              </a:rPr>
              <a:t> </a:t>
            </a:r>
          </a:p>
          <a:p>
            <a:r>
              <a:rPr lang="nl-NL" sz="1200" dirty="0">
                <a:latin typeface="Calibri" panose="020F0502020204030204" pitchFamily="34" charset="0"/>
                <a:cs typeface="Calibri" panose="020F0502020204030204" pitchFamily="34" charset="0"/>
              </a:rPr>
              <a:t>Bron afbeeldingen: </a:t>
            </a:r>
          </a:p>
          <a:p>
            <a:pPr marL="171450" indent="-171450">
              <a:buFont typeface="Arial" panose="020B0604020202020204" pitchFamily="34" charset="0"/>
              <a:buChar char="•"/>
            </a:pPr>
            <a:r>
              <a:rPr lang="nl-NL" sz="1200" dirty="0">
                <a:latin typeface="Calibri" panose="020F0502020204030204" pitchFamily="34" charset="0"/>
                <a:cs typeface="Calibri" panose="020F0502020204030204" pitchFamily="34" charset="0"/>
              </a:rPr>
              <a:t>Luchtballon, door </a:t>
            </a:r>
            <a:r>
              <a:rPr lang="nl-NL" sz="1200" dirty="0" err="1">
                <a:latin typeface="Calibri" panose="020F0502020204030204" pitchFamily="34" charset="0"/>
                <a:cs typeface="Calibri" panose="020F0502020204030204" pitchFamily="34" charset="0"/>
              </a:rPr>
              <a:t>Clker</a:t>
            </a:r>
            <a:r>
              <a:rPr lang="nl-NL" sz="1200" dirty="0">
                <a:latin typeface="Calibri" panose="020F0502020204030204" pitchFamily="34" charset="0"/>
                <a:cs typeface="Calibri" panose="020F0502020204030204" pitchFamily="34" charset="0"/>
              </a:rPr>
              <a:t>-Free-Vector-Images, </a:t>
            </a:r>
            <a:r>
              <a:rPr lang="nl-NL" sz="1200" dirty="0" err="1">
                <a:latin typeface="Calibri" panose="020F0502020204030204" pitchFamily="34" charset="0"/>
                <a:cs typeface="Calibri" panose="020F0502020204030204" pitchFamily="34" charset="0"/>
              </a:rPr>
              <a:t>Pixabay</a:t>
            </a:r>
            <a:r>
              <a:rPr lang="nl-NL" sz="1200" dirty="0">
                <a:latin typeface="Calibri" panose="020F0502020204030204" pitchFamily="34" charset="0"/>
                <a:cs typeface="Calibri" panose="020F0502020204030204" pitchFamily="34" charset="0"/>
              </a:rPr>
              <a:t> License (bron: </a:t>
            </a:r>
            <a:r>
              <a:rPr lang="nl-NL" sz="1200" dirty="0" err="1">
                <a:latin typeface="Calibri" panose="020F0502020204030204" pitchFamily="34" charset="0"/>
                <a:cs typeface="Calibri" panose="020F0502020204030204" pitchFamily="34" charset="0"/>
              </a:rPr>
              <a:t>pixabay.com</a:t>
            </a:r>
            <a:r>
              <a:rPr lang="nl-NL" sz="1200" dirty="0">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nl-NL" sz="1200" dirty="0">
                <a:latin typeface="Calibri" panose="020F0502020204030204" pitchFamily="34" charset="0"/>
                <a:cs typeface="Calibri" panose="020F0502020204030204" pitchFamily="34" charset="0"/>
              </a:rPr>
              <a:t>Kerk, door </a:t>
            </a:r>
            <a:r>
              <a:rPr lang="nl-NL" sz="1200" dirty="0" err="1">
                <a:latin typeface="Calibri" panose="020F0502020204030204" pitchFamily="34" charset="0"/>
                <a:cs typeface="Calibri" panose="020F0502020204030204" pitchFamily="34" charset="0"/>
              </a:rPr>
              <a:t>Jazella</a:t>
            </a:r>
            <a:r>
              <a:rPr lang="nl-NL" sz="1200" dirty="0">
                <a:latin typeface="Calibri" panose="020F0502020204030204" pitchFamily="34" charset="0"/>
                <a:cs typeface="Calibri" panose="020F0502020204030204" pitchFamily="34" charset="0"/>
              </a:rPr>
              <a:t>, </a:t>
            </a:r>
            <a:r>
              <a:rPr lang="nl-NL" sz="1200" dirty="0" err="1">
                <a:latin typeface="Calibri" panose="020F0502020204030204" pitchFamily="34" charset="0"/>
                <a:cs typeface="Calibri" panose="020F0502020204030204" pitchFamily="34" charset="0"/>
              </a:rPr>
              <a:t>Pixabay</a:t>
            </a:r>
            <a:r>
              <a:rPr lang="nl-NL" sz="1200" dirty="0">
                <a:latin typeface="Calibri" panose="020F0502020204030204" pitchFamily="34" charset="0"/>
                <a:cs typeface="Calibri" panose="020F0502020204030204" pitchFamily="34" charset="0"/>
              </a:rPr>
              <a:t> License (bron: </a:t>
            </a:r>
            <a:r>
              <a:rPr lang="nl-NL" sz="1200" dirty="0" err="1">
                <a:latin typeface="Calibri" panose="020F0502020204030204" pitchFamily="34" charset="0"/>
                <a:cs typeface="Calibri" panose="020F0502020204030204" pitchFamily="34" charset="0"/>
              </a:rPr>
              <a:t>pixabay.com</a:t>
            </a:r>
            <a:r>
              <a:rPr lang="nl-NL" sz="1200" dirty="0">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nl-NL" sz="1200" dirty="0">
                <a:latin typeface="Calibri" panose="020F0502020204030204" pitchFamily="34" charset="0"/>
                <a:cs typeface="Calibri" panose="020F0502020204030204" pitchFamily="34" charset="0"/>
              </a:rPr>
              <a:t>Slapend persoon, door cdd20, </a:t>
            </a:r>
            <a:r>
              <a:rPr lang="nl-NL" sz="1200" dirty="0" err="1">
                <a:latin typeface="Calibri" panose="020F0502020204030204" pitchFamily="34" charset="0"/>
                <a:cs typeface="Calibri" panose="020F0502020204030204" pitchFamily="34" charset="0"/>
              </a:rPr>
              <a:t>Pixabay</a:t>
            </a:r>
            <a:r>
              <a:rPr lang="nl-NL" sz="1200" dirty="0">
                <a:latin typeface="Calibri" panose="020F0502020204030204" pitchFamily="34" charset="0"/>
                <a:cs typeface="Calibri" panose="020F0502020204030204" pitchFamily="34" charset="0"/>
              </a:rPr>
              <a:t> License (bron: </a:t>
            </a:r>
            <a:r>
              <a:rPr lang="nl-NL" sz="1200" dirty="0" err="1">
                <a:latin typeface="Calibri" panose="020F0502020204030204" pitchFamily="34" charset="0"/>
                <a:cs typeface="Calibri" panose="020F0502020204030204" pitchFamily="34" charset="0"/>
              </a:rPr>
              <a:t>pixabay.com</a:t>
            </a:r>
            <a:r>
              <a:rPr lang="nl-NL" sz="1200" dirty="0">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nl-NL" sz="1200" dirty="0">
                <a:latin typeface="Calibri" panose="020F0502020204030204" pitchFamily="34" charset="0"/>
                <a:cs typeface="Calibri" panose="020F0502020204030204" pitchFamily="34" charset="0"/>
              </a:rPr>
              <a:t>Aarde met tunnel, CC BY-SA 3.0 Andrew Z. </a:t>
            </a:r>
            <a:r>
              <a:rPr lang="nl-NL" sz="1200" dirty="0" err="1">
                <a:latin typeface="Calibri" panose="020F0502020204030204" pitchFamily="34" charset="0"/>
                <a:cs typeface="Calibri" panose="020F0502020204030204" pitchFamily="34" charset="0"/>
              </a:rPr>
              <a:t>Colvin</a:t>
            </a:r>
            <a:r>
              <a:rPr lang="nl-NL" sz="1200" dirty="0">
                <a:latin typeface="Calibri" panose="020F0502020204030204" pitchFamily="34" charset="0"/>
                <a:cs typeface="Calibri" panose="020F0502020204030204" pitchFamily="34" charset="0"/>
              </a:rPr>
              <a:t> (bron: </a:t>
            </a:r>
            <a:r>
              <a:rPr lang="nl-NL" sz="1200" dirty="0" err="1">
                <a:latin typeface="Calibri" panose="020F0502020204030204" pitchFamily="34" charset="0"/>
                <a:cs typeface="Calibri" panose="020F0502020204030204" pitchFamily="34" charset="0"/>
              </a:rPr>
              <a:t>commons.wikimedia.org</a:t>
            </a:r>
            <a:r>
              <a:rPr lang="nl-NL" sz="1200" dirty="0">
                <a:latin typeface="Calibri" panose="020F0502020204030204" pitchFamily="34" charset="0"/>
                <a:cs typeface="Calibri" panose="020F0502020204030204" pitchFamily="34" charset="0"/>
              </a:rPr>
              <a:t>)</a:t>
            </a:r>
          </a:p>
        </p:txBody>
      </p:sp>
      <p:sp>
        <p:nvSpPr>
          <p:cNvPr id="6" name="Tekstvak 6"/>
          <p:cNvSpPr txBox="1"/>
          <p:nvPr/>
        </p:nvSpPr>
        <p:spPr>
          <a:xfrm>
            <a:off x="546226" y="278640"/>
            <a:ext cx="8572500"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1200" dirty="0">
                <a:latin typeface="Calibri" panose="020F0502020204030204" pitchFamily="34" charset="0"/>
                <a:cs typeface="Calibri" panose="020F0502020204030204" pitchFamily="34" charset="0"/>
              </a:rPr>
              <a:t>Bijlage activiteit 1, Gedachte-experimenten, Boek 10 </a:t>
            </a:r>
            <a:r>
              <a:rPr lang="nl-NL" sz="1200" i="1" dirty="0">
                <a:latin typeface="Calibri" panose="020F0502020204030204" pitchFamily="34" charset="0"/>
                <a:cs typeface="Calibri" panose="020F0502020204030204" pitchFamily="34" charset="0"/>
              </a:rPr>
              <a:t>Wetenschappelijke doorbraken de klas in!</a:t>
            </a:r>
          </a:p>
        </p:txBody>
      </p:sp>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817" y="5657671"/>
            <a:ext cx="277409" cy="277409"/>
          </a:xfrm>
          <a:prstGeom prst="rect">
            <a:avLst/>
          </a:prstGeom>
        </p:spPr>
      </p:pic>
    </p:spTree>
    <p:extLst>
      <p:ext uri="{BB962C8B-B14F-4D97-AF65-F5344CB8AC3E}">
        <p14:creationId xmlns:p14="http://schemas.microsoft.com/office/powerpoint/2010/main" val="153725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Gedachte</a:t>
            </a:r>
            <a:r>
              <a:rPr lang="en-US" dirty="0"/>
              <a:t>-experiment 2: </a:t>
            </a:r>
            <a:r>
              <a:rPr lang="en-US" dirty="0" err="1"/>
              <a:t>Droom</a:t>
            </a:r>
            <a:r>
              <a:rPr lang="en-US" dirty="0"/>
              <a:t>-argument</a:t>
            </a:r>
          </a:p>
        </p:txBody>
      </p:sp>
      <p:sp>
        <p:nvSpPr>
          <p:cNvPr id="3" name="Tijdelijke aanduiding voor inhoud 2"/>
          <p:cNvSpPr>
            <a:spLocks noGrp="1"/>
          </p:cNvSpPr>
          <p:nvPr>
            <p:ph idx="1"/>
          </p:nvPr>
        </p:nvSpPr>
        <p:spPr>
          <a:xfrm>
            <a:off x="393700" y="1825624"/>
            <a:ext cx="10515600" cy="917575"/>
          </a:xfrm>
        </p:spPr>
        <p:txBody>
          <a:bodyPr/>
          <a:lstStyle/>
          <a:p>
            <a:pPr marL="0" indent="0">
              <a:buNone/>
            </a:pPr>
            <a:r>
              <a:rPr lang="en-US" dirty="0" err="1"/>
              <a:t>Stel</a:t>
            </a:r>
            <a:r>
              <a:rPr lang="en-US" dirty="0"/>
              <a:t> </a:t>
            </a:r>
            <a:r>
              <a:rPr lang="en-US" dirty="0" err="1"/>
              <a:t>dat</a:t>
            </a:r>
            <a:r>
              <a:rPr lang="en-US" dirty="0"/>
              <a:t> je je nu in </a:t>
            </a:r>
            <a:r>
              <a:rPr lang="en-US" dirty="0" err="1"/>
              <a:t>een</a:t>
            </a:r>
            <a:r>
              <a:rPr lang="en-US" dirty="0"/>
              <a:t> </a:t>
            </a:r>
            <a:r>
              <a:rPr lang="en-US" dirty="0" err="1"/>
              <a:t>droom</a:t>
            </a:r>
            <a:r>
              <a:rPr lang="en-US" dirty="0"/>
              <a:t> </a:t>
            </a:r>
            <a:r>
              <a:rPr lang="en-US" dirty="0" err="1"/>
              <a:t>bevindt</a:t>
            </a:r>
            <a:r>
              <a:rPr lang="en-US" dirty="0"/>
              <a:t>, en </a:t>
            </a:r>
            <a:r>
              <a:rPr lang="en-US" dirty="0" err="1"/>
              <a:t>dat</a:t>
            </a:r>
            <a:r>
              <a:rPr lang="en-US" dirty="0"/>
              <a:t> wat je nu </a:t>
            </a:r>
            <a:r>
              <a:rPr lang="en-US" dirty="0" err="1"/>
              <a:t>aan</a:t>
            </a:r>
            <a:r>
              <a:rPr lang="en-US" dirty="0"/>
              <a:t> het </a:t>
            </a:r>
            <a:r>
              <a:rPr lang="en-US" dirty="0" err="1"/>
              <a:t>meemaken</a:t>
            </a:r>
            <a:r>
              <a:rPr lang="en-US" dirty="0"/>
              <a:t> bent </a:t>
            </a:r>
            <a:r>
              <a:rPr lang="en-US" dirty="0" err="1"/>
              <a:t>niet</a:t>
            </a:r>
            <a:r>
              <a:rPr lang="en-US" dirty="0"/>
              <a:t> </a:t>
            </a:r>
            <a:r>
              <a:rPr lang="en-US" dirty="0" err="1"/>
              <a:t>echt</a:t>
            </a:r>
            <a:r>
              <a:rPr lang="en-US" dirty="0"/>
              <a:t> is.</a:t>
            </a:r>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0376" y="2284412"/>
            <a:ext cx="7131424" cy="4546283"/>
          </a:xfrm>
          <a:prstGeom prst="rect">
            <a:avLst/>
          </a:prstGeom>
        </p:spPr>
      </p:pic>
    </p:spTree>
    <p:extLst>
      <p:ext uri="{BB962C8B-B14F-4D97-AF65-F5344CB8AC3E}">
        <p14:creationId xmlns:p14="http://schemas.microsoft.com/office/powerpoint/2010/main" val="1943937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Gedachte</a:t>
            </a:r>
            <a:r>
              <a:rPr lang="en-US" dirty="0"/>
              <a:t>-experiment 2: </a:t>
            </a:r>
            <a:r>
              <a:rPr lang="en-US" dirty="0" err="1"/>
              <a:t>Droom</a:t>
            </a:r>
            <a:r>
              <a:rPr lang="en-US" dirty="0"/>
              <a:t>-argument</a:t>
            </a:r>
          </a:p>
        </p:txBody>
      </p:sp>
      <p:sp>
        <p:nvSpPr>
          <p:cNvPr id="3" name="Tijdelijke aanduiding voor inhoud 2"/>
          <p:cNvSpPr>
            <a:spLocks noGrp="1"/>
          </p:cNvSpPr>
          <p:nvPr>
            <p:ph idx="1"/>
          </p:nvPr>
        </p:nvSpPr>
        <p:spPr>
          <a:xfrm>
            <a:off x="393700" y="1825624"/>
            <a:ext cx="10515600" cy="917575"/>
          </a:xfrm>
        </p:spPr>
        <p:txBody>
          <a:bodyPr/>
          <a:lstStyle/>
          <a:p>
            <a:pPr marL="0" indent="0">
              <a:buNone/>
            </a:pPr>
            <a:r>
              <a:rPr lang="en-US" dirty="0" err="1"/>
              <a:t>Stel</a:t>
            </a:r>
            <a:r>
              <a:rPr lang="en-US" dirty="0"/>
              <a:t> </a:t>
            </a:r>
            <a:r>
              <a:rPr lang="en-US" dirty="0" err="1"/>
              <a:t>dat</a:t>
            </a:r>
            <a:r>
              <a:rPr lang="en-US" dirty="0"/>
              <a:t> je je nu in </a:t>
            </a:r>
            <a:r>
              <a:rPr lang="en-US" dirty="0" err="1"/>
              <a:t>een</a:t>
            </a:r>
            <a:r>
              <a:rPr lang="en-US" dirty="0"/>
              <a:t> </a:t>
            </a:r>
            <a:r>
              <a:rPr lang="en-US" dirty="0" err="1"/>
              <a:t>droom</a:t>
            </a:r>
            <a:r>
              <a:rPr lang="en-US" dirty="0"/>
              <a:t> </a:t>
            </a:r>
            <a:r>
              <a:rPr lang="en-US" dirty="0" err="1"/>
              <a:t>bevindt</a:t>
            </a:r>
            <a:r>
              <a:rPr lang="en-US" dirty="0"/>
              <a:t>, en </a:t>
            </a:r>
            <a:r>
              <a:rPr lang="en-US" dirty="0" err="1"/>
              <a:t>dat</a:t>
            </a:r>
            <a:r>
              <a:rPr lang="en-US" dirty="0"/>
              <a:t> wat je nu </a:t>
            </a:r>
            <a:r>
              <a:rPr lang="en-US" dirty="0" err="1"/>
              <a:t>aan</a:t>
            </a:r>
            <a:r>
              <a:rPr lang="en-US" dirty="0"/>
              <a:t> het </a:t>
            </a:r>
            <a:r>
              <a:rPr lang="en-US" dirty="0" err="1"/>
              <a:t>meemaken</a:t>
            </a:r>
            <a:r>
              <a:rPr lang="en-US" dirty="0"/>
              <a:t> bent </a:t>
            </a:r>
            <a:r>
              <a:rPr lang="en-US" dirty="0" err="1"/>
              <a:t>niet</a:t>
            </a:r>
            <a:r>
              <a:rPr lang="en-US" dirty="0"/>
              <a:t> </a:t>
            </a:r>
            <a:r>
              <a:rPr lang="en-US" dirty="0" err="1"/>
              <a:t>echt</a:t>
            </a:r>
            <a:r>
              <a:rPr lang="en-US" dirty="0"/>
              <a:t> is.</a:t>
            </a:r>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0376" y="2284412"/>
            <a:ext cx="7131424" cy="4546283"/>
          </a:xfrm>
          <a:prstGeom prst="rect">
            <a:avLst/>
          </a:prstGeom>
        </p:spPr>
      </p:pic>
      <p:sp>
        <p:nvSpPr>
          <p:cNvPr id="10" name="Tijdelijke aanduiding voor inhoud 2"/>
          <p:cNvSpPr txBox="1">
            <a:spLocks/>
          </p:cNvSpPr>
          <p:nvPr/>
        </p:nvSpPr>
        <p:spPr>
          <a:xfrm>
            <a:off x="393700" y="3087687"/>
            <a:ext cx="4470400" cy="19907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Is </a:t>
            </a:r>
            <a:r>
              <a:rPr lang="en-US" dirty="0" err="1"/>
              <a:t>er</a:t>
            </a:r>
            <a:r>
              <a:rPr lang="en-US" dirty="0"/>
              <a:t> </a:t>
            </a:r>
            <a:r>
              <a:rPr lang="en-US" dirty="0" err="1"/>
              <a:t>een</a:t>
            </a:r>
            <a:r>
              <a:rPr lang="en-US" dirty="0"/>
              <a:t> </a:t>
            </a:r>
            <a:r>
              <a:rPr lang="en-US" dirty="0" err="1"/>
              <a:t>manier</a:t>
            </a:r>
            <a:r>
              <a:rPr lang="en-US" dirty="0"/>
              <a:t> om </a:t>
            </a:r>
            <a:r>
              <a:rPr lang="en-US" dirty="0" err="1"/>
              <a:t>erachter</a:t>
            </a:r>
            <a:r>
              <a:rPr lang="en-US" dirty="0"/>
              <a:t> </a:t>
            </a:r>
            <a:r>
              <a:rPr lang="en-US" dirty="0" err="1"/>
              <a:t>te</a:t>
            </a:r>
            <a:r>
              <a:rPr lang="en-US" dirty="0"/>
              <a:t> </a:t>
            </a:r>
            <a:r>
              <a:rPr lang="en-US" dirty="0" err="1"/>
              <a:t>komen</a:t>
            </a:r>
            <a:r>
              <a:rPr lang="en-US" dirty="0"/>
              <a:t> of je op </a:t>
            </a:r>
            <a:r>
              <a:rPr lang="en-US" dirty="0" err="1"/>
              <a:t>dit</a:t>
            </a:r>
            <a:r>
              <a:rPr lang="en-US" dirty="0"/>
              <a:t> moment in </a:t>
            </a:r>
            <a:r>
              <a:rPr lang="en-US" dirty="0" err="1"/>
              <a:t>een</a:t>
            </a:r>
            <a:r>
              <a:rPr lang="en-US" dirty="0"/>
              <a:t> </a:t>
            </a:r>
            <a:r>
              <a:rPr lang="en-US" dirty="0" err="1"/>
              <a:t>droom</a:t>
            </a:r>
            <a:r>
              <a:rPr lang="en-US" dirty="0"/>
              <a:t> zit of </a:t>
            </a:r>
            <a:r>
              <a:rPr lang="en-US" dirty="0" err="1"/>
              <a:t>niet</a:t>
            </a:r>
            <a:r>
              <a:rPr lang="en-US" dirty="0"/>
              <a:t>? Zo ja, </a:t>
            </a:r>
            <a:r>
              <a:rPr lang="en-US" dirty="0" err="1"/>
              <a:t>welke</a:t>
            </a:r>
            <a:r>
              <a:rPr lang="en-US" dirty="0"/>
              <a:t>?</a:t>
            </a:r>
          </a:p>
        </p:txBody>
      </p:sp>
    </p:spTree>
    <p:extLst>
      <p:ext uri="{BB962C8B-B14F-4D97-AF65-F5344CB8AC3E}">
        <p14:creationId xmlns:p14="http://schemas.microsoft.com/office/powerpoint/2010/main" val="683846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Gedachte-experiment 3: Tunnel</a:t>
            </a:r>
            <a:endParaRPr lang="en-US" dirty="0"/>
          </a:p>
        </p:txBody>
      </p:sp>
    </p:spTree>
    <p:extLst>
      <p:ext uri="{BB962C8B-B14F-4D97-AF65-F5344CB8AC3E}">
        <p14:creationId xmlns:p14="http://schemas.microsoft.com/office/powerpoint/2010/main" val="2691449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Gedachte-experiment 3: Tunnel</a:t>
            </a:r>
            <a:endParaRPr lang="en-US" dirty="0"/>
          </a:p>
        </p:txBody>
      </p:sp>
      <p:sp>
        <p:nvSpPr>
          <p:cNvPr id="3" name="Tijdelijke aanduiding voor inhoud 2"/>
          <p:cNvSpPr>
            <a:spLocks noGrp="1"/>
          </p:cNvSpPr>
          <p:nvPr>
            <p:ph sz="half" idx="1"/>
          </p:nvPr>
        </p:nvSpPr>
        <p:spPr/>
        <p:txBody>
          <a:bodyPr>
            <a:normAutofit/>
          </a:bodyPr>
          <a:lstStyle/>
          <a:p>
            <a:pPr marL="0" indent="0">
              <a:buNone/>
            </a:pPr>
            <a:r>
              <a:rPr lang="en-US" sz="2400" dirty="0" err="1"/>
              <a:t>Stel</a:t>
            </a:r>
            <a:r>
              <a:rPr lang="en-US" sz="2400" dirty="0"/>
              <a:t> je </a:t>
            </a:r>
            <a:r>
              <a:rPr lang="en-US" sz="2400" dirty="0" err="1"/>
              <a:t>voor</a:t>
            </a:r>
            <a:r>
              <a:rPr lang="en-US" sz="2400" dirty="0"/>
              <a:t> </a:t>
            </a:r>
            <a:r>
              <a:rPr lang="en-US" sz="2400" dirty="0" err="1"/>
              <a:t>dat</a:t>
            </a:r>
            <a:r>
              <a:rPr lang="en-US" sz="2400" dirty="0"/>
              <a:t> </a:t>
            </a:r>
            <a:r>
              <a:rPr lang="en-US" sz="2400" dirty="0" err="1"/>
              <a:t>er</a:t>
            </a:r>
            <a:r>
              <a:rPr lang="en-US" sz="2400" dirty="0"/>
              <a:t> </a:t>
            </a:r>
            <a:r>
              <a:rPr lang="en-US" sz="2400" dirty="0" err="1"/>
              <a:t>een</a:t>
            </a:r>
            <a:r>
              <a:rPr lang="en-US" sz="2400" dirty="0"/>
              <a:t> tunnel door het centrum van de </a:t>
            </a:r>
            <a:r>
              <a:rPr lang="en-US" sz="2400" dirty="0" err="1"/>
              <a:t>aarde</a:t>
            </a:r>
            <a:r>
              <a:rPr lang="en-US" sz="2400" dirty="0"/>
              <a:t> is.</a:t>
            </a:r>
          </a:p>
          <a:p>
            <a:endParaRPr lang="en-US" dirty="0"/>
          </a:p>
        </p:txBody>
      </p:sp>
      <p:pic>
        <p:nvPicPr>
          <p:cNvPr id="6" name="Afbeelding 5">
            <a:extLst>
              <a:ext uri="{FF2B5EF4-FFF2-40B4-BE49-F238E27FC236}">
                <a16:creationId xmlns:a16="http://schemas.microsoft.com/office/drawing/2014/main" id="{A94B3893-7FDD-A645-83E8-CAE22D104D83}"/>
              </a:ext>
            </a:extLst>
          </p:cNvPr>
          <p:cNvPicPr>
            <a:picLocks noChangeAspect="1"/>
          </p:cNvPicPr>
          <p:nvPr/>
        </p:nvPicPr>
        <p:blipFill rotWithShape="1">
          <a:blip r:embed="rId2">
            <a:extLst>
              <a:ext uri="{28A0092B-C50C-407E-A947-70E740481C1C}">
                <a14:useLocalDpi xmlns:a14="http://schemas.microsoft.com/office/drawing/2010/main" val="0"/>
              </a:ext>
            </a:extLst>
          </a:blip>
          <a:srcRect l="27910" t="27723" r="27865" b="27789"/>
          <a:stretch/>
        </p:blipFill>
        <p:spPr>
          <a:xfrm>
            <a:off x="1316661" y="2742166"/>
            <a:ext cx="3472827" cy="3493559"/>
          </a:xfrm>
          <a:prstGeom prst="rect">
            <a:avLst/>
          </a:prstGeom>
        </p:spPr>
      </p:pic>
      <p:sp>
        <p:nvSpPr>
          <p:cNvPr id="4" name="Blik 3">
            <a:extLst>
              <a:ext uri="{FF2B5EF4-FFF2-40B4-BE49-F238E27FC236}">
                <a16:creationId xmlns:a16="http://schemas.microsoft.com/office/drawing/2014/main" id="{362529CC-0AB4-7A4D-BD4B-2DC9C65EAE3A}"/>
              </a:ext>
            </a:extLst>
          </p:cNvPr>
          <p:cNvSpPr/>
          <p:nvPr/>
        </p:nvSpPr>
        <p:spPr>
          <a:xfrm>
            <a:off x="2963569" y="2776030"/>
            <a:ext cx="179012" cy="3459695"/>
          </a:xfrm>
          <a:prstGeom prst="can">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0800000" scaled="1"/>
            <a:tileRect/>
          </a:gradFill>
          <a:ln>
            <a:noFill/>
          </a:ln>
          <a:effectLst>
            <a:innerShdw blurRad="63500" dist="508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6660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Gedachte-experiment 3: Tunnel</a:t>
            </a:r>
            <a:endParaRPr lang="en-US" dirty="0"/>
          </a:p>
        </p:txBody>
      </p:sp>
      <p:sp>
        <p:nvSpPr>
          <p:cNvPr id="3" name="Tijdelijke aanduiding voor inhoud 2"/>
          <p:cNvSpPr>
            <a:spLocks noGrp="1"/>
          </p:cNvSpPr>
          <p:nvPr>
            <p:ph sz="half" idx="1"/>
          </p:nvPr>
        </p:nvSpPr>
        <p:spPr/>
        <p:txBody>
          <a:bodyPr>
            <a:normAutofit/>
          </a:bodyPr>
          <a:lstStyle/>
          <a:p>
            <a:pPr marL="0" indent="0">
              <a:buNone/>
            </a:pPr>
            <a:r>
              <a:rPr lang="en-US" sz="2400" dirty="0" err="1"/>
              <a:t>Stel</a:t>
            </a:r>
            <a:r>
              <a:rPr lang="en-US" sz="2400" dirty="0"/>
              <a:t> je </a:t>
            </a:r>
            <a:r>
              <a:rPr lang="en-US" sz="2400" dirty="0" err="1"/>
              <a:t>voor</a:t>
            </a:r>
            <a:r>
              <a:rPr lang="en-US" sz="2400" dirty="0"/>
              <a:t> </a:t>
            </a:r>
            <a:r>
              <a:rPr lang="en-US" sz="2400" dirty="0" err="1"/>
              <a:t>dat</a:t>
            </a:r>
            <a:r>
              <a:rPr lang="en-US" sz="2400" dirty="0"/>
              <a:t> </a:t>
            </a:r>
            <a:r>
              <a:rPr lang="en-US" sz="2400" dirty="0" err="1"/>
              <a:t>er</a:t>
            </a:r>
            <a:r>
              <a:rPr lang="en-US" sz="2400" dirty="0"/>
              <a:t> </a:t>
            </a:r>
            <a:r>
              <a:rPr lang="en-US" sz="2400" dirty="0" err="1"/>
              <a:t>een</a:t>
            </a:r>
            <a:r>
              <a:rPr lang="en-US" sz="2400" dirty="0"/>
              <a:t> tunnel door het centrum van de </a:t>
            </a:r>
            <a:r>
              <a:rPr lang="en-US" sz="2400" dirty="0" err="1"/>
              <a:t>aarde</a:t>
            </a:r>
            <a:r>
              <a:rPr lang="en-US" sz="2400" dirty="0"/>
              <a:t> is.</a:t>
            </a:r>
          </a:p>
          <a:p>
            <a:endParaRPr lang="en-US" dirty="0"/>
          </a:p>
        </p:txBody>
      </p:sp>
      <p:sp>
        <p:nvSpPr>
          <p:cNvPr id="6" name="Tijdelijke aanduiding voor inhoud 5"/>
          <p:cNvSpPr>
            <a:spLocks noGrp="1"/>
          </p:cNvSpPr>
          <p:nvPr>
            <p:ph sz="half" idx="2"/>
          </p:nvPr>
        </p:nvSpPr>
        <p:spPr>
          <a:xfrm>
            <a:off x="6172200" y="1825625"/>
            <a:ext cx="5181600" cy="790575"/>
          </a:xfrm>
        </p:spPr>
        <p:txBody>
          <a:bodyPr>
            <a:normAutofit/>
          </a:bodyPr>
          <a:lstStyle/>
          <a:p>
            <a:pPr marL="0" indent="0">
              <a:buNone/>
            </a:pPr>
            <a:r>
              <a:rPr lang="en-US" sz="2400" dirty="0"/>
              <a:t>Je </a:t>
            </a:r>
            <a:r>
              <a:rPr lang="en-US" sz="2400" dirty="0" err="1"/>
              <a:t>staat</a:t>
            </a:r>
            <a:r>
              <a:rPr lang="en-US" sz="2400" dirty="0"/>
              <a:t> </a:t>
            </a:r>
            <a:r>
              <a:rPr lang="en-US" sz="2400" dirty="0" err="1"/>
              <a:t>aan</a:t>
            </a:r>
            <a:r>
              <a:rPr lang="en-US" sz="2400" dirty="0"/>
              <a:t> de </a:t>
            </a:r>
            <a:r>
              <a:rPr lang="en-US" sz="2400" dirty="0" err="1"/>
              <a:t>ene</a:t>
            </a:r>
            <a:r>
              <a:rPr lang="en-US" sz="2400" dirty="0"/>
              <a:t> </a:t>
            </a:r>
            <a:r>
              <a:rPr lang="en-US" sz="2400" dirty="0" err="1"/>
              <a:t>kant</a:t>
            </a:r>
            <a:r>
              <a:rPr lang="en-US" sz="2400" dirty="0"/>
              <a:t> van de tunnel </a:t>
            </a:r>
            <a:r>
              <a:rPr lang="en-US" sz="2400" dirty="0" err="1"/>
              <a:t>en</a:t>
            </a:r>
            <a:r>
              <a:rPr lang="en-US" sz="2400" dirty="0"/>
              <a:t> </a:t>
            </a:r>
            <a:r>
              <a:rPr lang="en-US" sz="2400" dirty="0" err="1"/>
              <a:t>laat</a:t>
            </a:r>
            <a:r>
              <a:rPr lang="en-US" sz="2400" dirty="0"/>
              <a:t> </a:t>
            </a:r>
            <a:r>
              <a:rPr lang="en-US" sz="2400" dirty="0" err="1"/>
              <a:t>een</a:t>
            </a:r>
            <a:r>
              <a:rPr lang="en-US" sz="2400" dirty="0"/>
              <a:t> </a:t>
            </a:r>
            <a:r>
              <a:rPr lang="en-US" sz="2400" dirty="0" err="1"/>
              <a:t>kanonskogel</a:t>
            </a:r>
            <a:r>
              <a:rPr lang="en-US" sz="2400" dirty="0"/>
              <a:t> </a:t>
            </a:r>
            <a:r>
              <a:rPr lang="en-US" sz="2400" dirty="0" err="1"/>
              <a:t>erin</a:t>
            </a:r>
            <a:r>
              <a:rPr lang="en-US" sz="2400" dirty="0"/>
              <a:t> </a:t>
            </a:r>
            <a:r>
              <a:rPr lang="en-US" sz="2400" dirty="0" err="1"/>
              <a:t>vallen</a:t>
            </a:r>
            <a:r>
              <a:rPr lang="en-US" sz="2400" dirty="0"/>
              <a:t>.</a:t>
            </a:r>
          </a:p>
        </p:txBody>
      </p:sp>
      <p:sp>
        <p:nvSpPr>
          <p:cNvPr id="11" name="Oval 12">
            <a:extLst>
              <a:ext uri="{FF2B5EF4-FFF2-40B4-BE49-F238E27FC236}">
                <a16:creationId xmlns:a16="http://schemas.microsoft.com/office/drawing/2014/main" id="{C13E8F09-A7F4-4F1C-AD28-DB3BC36482F1}"/>
              </a:ext>
            </a:extLst>
          </p:cNvPr>
          <p:cNvSpPr/>
          <p:nvPr/>
        </p:nvSpPr>
        <p:spPr>
          <a:xfrm>
            <a:off x="8710081" y="2769633"/>
            <a:ext cx="205319" cy="189467"/>
          </a:xfrm>
          <a:prstGeom prst="ellipse">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tileRect l="-100000" b="-10000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pic>
        <p:nvPicPr>
          <p:cNvPr id="12" name="Afbeelding 11">
            <a:extLst>
              <a:ext uri="{FF2B5EF4-FFF2-40B4-BE49-F238E27FC236}">
                <a16:creationId xmlns:a16="http://schemas.microsoft.com/office/drawing/2014/main" id="{A1E9D451-1640-9149-916B-1FB76BED4797}"/>
              </a:ext>
            </a:extLst>
          </p:cNvPr>
          <p:cNvPicPr>
            <a:picLocks noChangeAspect="1"/>
          </p:cNvPicPr>
          <p:nvPr/>
        </p:nvPicPr>
        <p:blipFill rotWithShape="1">
          <a:blip r:embed="rId2">
            <a:extLst>
              <a:ext uri="{28A0092B-C50C-407E-A947-70E740481C1C}">
                <a14:useLocalDpi xmlns:a14="http://schemas.microsoft.com/office/drawing/2010/main" val="0"/>
              </a:ext>
            </a:extLst>
          </a:blip>
          <a:srcRect l="27910" t="27723" r="27865" b="27789"/>
          <a:stretch/>
        </p:blipFill>
        <p:spPr>
          <a:xfrm>
            <a:off x="1316661" y="2742166"/>
            <a:ext cx="3472827" cy="3493559"/>
          </a:xfrm>
          <a:prstGeom prst="rect">
            <a:avLst/>
          </a:prstGeom>
        </p:spPr>
      </p:pic>
      <p:sp>
        <p:nvSpPr>
          <p:cNvPr id="13" name="Blik 12">
            <a:extLst>
              <a:ext uri="{FF2B5EF4-FFF2-40B4-BE49-F238E27FC236}">
                <a16:creationId xmlns:a16="http://schemas.microsoft.com/office/drawing/2014/main" id="{41D2FFCC-A2C5-874D-BC59-BB997B77A5B5}"/>
              </a:ext>
            </a:extLst>
          </p:cNvPr>
          <p:cNvSpPr/>
          <p:nvPr/>
        </p:nvSpPr>
        <p:spPr>
          <a:xfrm>
            <a:off x="2963569" y="2776030"/>
            <a:ext cx="179012" cy="3459695"/>
          </a:xfrm>
          <a:prstGeom prst="can">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0800000" scaled="1"/>
            <a:tileRect/>
          </a:gradFill>
          <a:ln>
            <a:noFill/>
          </a:ln>
          <a:effectLst>
            <a:innerShdw blurRad="63500" dist="508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nl-NL"/>
          </a:p>
        </p:txBody>
      </p:sp>
      <p:pic>
        <p:nvPicPr>
          <p:cNvPr id="15" name="Afbeelding 14">
            <a:extLst>
              <a:ext uri="{FF2B5EF4-FFF2-40B4-BE49-F238E27FC236}">
                <a16:creationId xmlns:a16="http://schemas.microsoft.com/office/drawing/2014/main" id="{3F63CB69-DCCD-7A46-80E4-222D941977AF}"/>
              </a:ext>
            </a:extLst>
          </p:cNvPr>
          <p:cNvPicPr>
            <a:picLocks noChangeAspect="1"/>
          </p:cNvPicPr>
          <p:nvPr/>
        </p:nvPicPr>
        <p:blipFill rotWithShape="1">
          <a:blip r:embed="rId2">
            <a:extLst>
              <a:ext uri="{28A0092B-C50C-407E-A947-70E740481C1C}">
                <a14:useLocalDpi xmlns:a14="http://schemas.microsoft.com/office/drawing/2010/main" val="0"/>
              </a:ext>
            </a:extLst>
          </a:blip>
          <a:srcRect l="27910" t="27723" r="27865" b="27789"/>
          <a:stretch/>
        </p:blipFill>
        <p:spPr>
          <a:xfrm>
            <a:off x="7093685" y="2742166"/>
            <a:ext cx="3472827" cy="3493559"/>
          </a:xfrm>
          <a:prstGeom prst="rect">
            <a:avLst/>
          </a:prstGeom>
        </p:spPr>
      </p:pic>
      <p:sp>
        <p:nvSpPr>
          <p:cNvPr id="16" name="Blik 15">
            <a:extLst>
              <a:ext uri="{FF2B5EF4-FFF2-40B4-BE49-F238E27FC236}">
                <a16:creationId xmlns:a16="http://schemas.microsoft.com/office/drawing/2014/main" id="{B84A3DFC-7BA8-B545-BA31-FD5B35CCD110}"/>
              </a:ext>
            </a:extLst>
          </p:cNvPr>
          <p:cNvSpPr/>
          <p:nvPr/>
        </p:nvSpPr>
        <p:spPr>
          <a:xfrm>
            <a:off x="8740593" y="2776030"/>
            <a:ext cx="179012" cy="3459695"/>
          </a:xfrm>
          <a:prstGeom prst="can">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0800000" scaled="1"/>
            <a:tileRect/>
          </a:gradFill>
          <a:ln>
            <a:noFill/>
          </a:ln>
          <a:effectLst>
            <a:innerShdw blurRad="63500" dist="508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18247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E8C4C1BB-9DB6-DE4D-A31C-97871F16DF62}"/>
              </a:ext>
            </a:extLst>
          </p:cNvPr>
          <p:cNvPicPr>
            <a:picLocks noChangeAspect="1"/>
          </p:cNvPicPr>
          <p:nvPr/>
        </p:nvPicPr>
        <p:blipFill rotWithShape="1">
          <a:blip r:embed="rId2">
            <a:extLst>
              <a:ext uri="{28A0092B-C50C-407E-A947-70E740481C1C}">
                <a14:useLocalDpi xmlns:a14="http://schemas.microsoft.com/office/drawing/2010/main" val="0"/>
              </a:ext>
            </a:extLst>
          </a:blip>
          <a:srcRect l="27910" t="27723" r="27865" b="27789"/>
          <a:stretch/>
        </p:blipFill>
        <p:spPr>
          <a:xfrm>
            <a:off x="1316661" y="2742166"/>
            <a:ext cx="3472827" cy="3493559"/>
          </a:xfrm>
          <a:prstGeom prst="rect">
            <a:avLst/>
          </a:prstGeom>
        </p:spPr>
      </p:pic>
      <p:sp>
        <p:nvSpPr>
          <p:cNvPr id="12" name="Blik 11">
            <a:extLst>
              <a:ext uri="{FF2B5EF4-FFF2-40B4-BE49-F238E27FC236}">
                <a16:creationId xmlns:a16="http://schemas.microsoft.com/office/drawing/2014/main" id="{D0DE55C7-4AA0-4943-B042-0DCE21EFD9C7}"/>
              </a:ext>
            </a:extLst>
          </p:cNvPr>
          <p:cNvSpPr/>
          <p:nvPr/>
        </p:nvSpPr>
        <p:spPr>
          <a:xfrm>
            <a:off x="2963569" y="2776030"/>
            <a:ext cx="179012" cy="3459695"/>
          </a:xfrm>
          <a:prstGeom prst="can">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0800000" scaled="1"/>
            <a:tileRect/>
          </a:gradFill>
          <a:ln>
            <a:noFill/>
          </a:ln>
          <a:effectLst>
            <a:innerShdw blurRad="63500" dist="508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nl-NL"/>
          </a:p>
        </p:txBody>
      </p:sp>
      <p:pic>
        <p:nvPicPr>
          <p:cNvPr id="13" name="Afbeelding 12">
            <a:extLst>
              <a:ext uri="{FF2B5EF4-FFF2-40B4-BE49-F238E27FC236}">
                <a16:creationId xmlns:a16="http://schemas.microsoft.com/office/drawing/2014/main" id="{712256F9-00DC-4248-8429-0C43751BAFAF}"/>
              </a:ext>
            </a:extLst>
          </p:cNvPr>
          <p:cNvPicPr>
            <a:picLocks noChangeAspect="1"/>
          </p:cNvPicPr>
          <p:nvPr/>
        </p:nvPicPr>
        <p:blipFill rotWithShape="1">
          <a:blip r:embed="rId2">
            <a:extLst>
              <a:ext uri="{28A0092B-C50C-407E-A947-70E740481C1C}">
                <a14:useLocalDpi xmlns:a14="http://schemas.microsoft.com/office/drawing/2010/main" val="0"/>
              </a:ext>
            </a:extLst>
          </a:blip>
          <a:srcRect l="27910" t="27723" r="27865" b="27789"/>
          <a:stretch/>
        </p:blipFill>
        <p:spPr>
          <a:xfrm>
            <a:off x="7093685" y="2742166"/>
            <a:ext cx="3472827" cy="3493559"/>
          </a:xfrm>
          <a:prstGeom prst="rect">
            <a:avLst/>
          </a:prstGeom>
        </p:spPr>
      </p:pic>
      <p:sp>
        <p:nvSpPr>
          <p:cNvPr id="14" name="Blik 13">
            <a:extLst>
              <a:ext uri="{FF2B5EF4-FFF2-40B4-BE49-F238E27FC236}">
                <a16:creationId xmlns:a16="http://schemas.microsoft.com/office/drawing/2014/main" id="{E35CE6A2-4951-FE4F-9330-0E6C9BF1AAC0}"/>
              </a:ext>
            </a:extLst>
          </p:cNvPr>
          <p:cNvSpPr/>
          <p:nvPr/>
        </p:nvSpPr>
        <p:spPr>
          <a:xfrm>
            <a:off x="8740593" y="2776030"/>
            <a:ext cx="179012" cy="3459695"/>
          </a:xfrm>
          <a:prstGeom prst="can">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0800000" scaled="1"/>
            <a:tileRect/>
          </a:gradFill>
          <a:ln>
            <a:noFill/>
          </a:ln>
          <a:effectLst>
            <a:innerShdw blurRad="63500" dist="508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en-US"/>
              <a:t>Gedachte-experiment 3: Tunnel</a:t>
            </a:r>
            <a:endParaRPr lang="en-US" dirty="0"/>
          </a:p>
        </p:txBody>
      </p:sp>
      <p:sp>
        <p:nvSpPr>
          <p:cNvPr id="3" name="Tijdelijke aanduiding voor inhoud 2"/>
          <p:cNvSpPr>
            <a:spLocks noGrp="1"/>
          </p:cNvSpPr>
          <p:nvPr>
            <p:ph sz="half" idx="1"/>
          </p:nvPr>
        </p:nvSpPr>
        <p:spPr/>
        <p:txBody>
          <a:bodyPr>
            <a:normAutofit/>
          </a:bodyPr>
          <a:lstStyle/>
          <a:p>
            <a:pPr marL="0" indent="0">
              <a:buNone/>
            </a:pPr>
            <a:r>
              <a:rPr lang="en-US" sz="2400" dirty="0" err="1"/>
              <a:t>Stel</a:t>
            </a:r>
            <a:r>
              <a:rPr lang="en-US" sz="2400" dirty="0"/>
              <a:t> je </a:t>
            </a:r>
            <a:r>
              <a:rPr lang="en-US" sz="2400" dirty="0" err="1"/>
              <a:t>voor</a:t>
            </a:r>
            <a:r>
              <a:rPr lang="en-US" sz="2400" dirty="0"/>
              <a:t> </a:t>
            </a:r>
            <a:r>
              <a:rPr lang="en-US" sz="2400" dirty="0" err="1"/>
              <a:t>dat</a:t>
            </a:r>
            <a:r>
              <a:rPr lang="en-US" sz="2400" dirty="0"/>
              <a:t> </a:t>
            </a:r>
            <a:r>
              <a:rPr lang="en-US" sz="2400" dirty="0" err="1"/>
              <a:t>er</a:t>
            </a:r>
            <a:r>
              <a:rPr lang="en-US" sz="2400" dirty="0"/>
              <a:t> </a:t>
            </a:r>
            <a:r>
              <a:rPr lang="en-US" sz="2400" dirty="0" err="1"/>
              <a:t>een</a:t>
            </a:r>
            <a:r>
              <a:rPr lang="en-US" sz="2400" dirty="0"/>
              <a:t> tunnel door het centrum van de </a:t>
            </a:r>
            <a:r>
              <a:rPr lang="en-US" sz="2400" dirty="0" err="1"/>
              <a:t>aarde</a:t>
            </a:r>
            <a:r>
              <a:rPr lang="en-US" sz="2400" dirty="0"/>
              <a:t> is.</a:t>
            </a:r>
          </a:p>
          <a:p>
            <a:endParaRPr lang="en-US" dirty="0"/>
          </a:p>
        </p:txBody>
      </p:sp>
      <p:sp>
        <p:nvSpPr>
          <p:cNvPr id="6" name="Tijdelijke aanduiding voor inhoud 5"/>
          <p:cNvSpPr>
            <a:spLocks noGrp="1"/>
          </p:cNvSpPr>
          <p:nvPr>
            <p:ph sz="half" idx="2"/>
          </p:nvPr>
        </p:nvSpPr>
        <p:spPr>
          <a:xfrm>
            <a:off x="6172200" y="1825625"/>
            <a:ext cx="5181600" cy="790575"/>
          </a:xfrm>
        </p:spPr>
        <p:txBody>
          <a:bodyPr>
            <a:normAutofit/>
          </a:bodyPr>
          <a:lstStyle/>
          <a:p>
            <a:pPr marL="0" indent="0">
              <a:buNone/>
            </a:pPr>
            <a:r>
              <a:rPr lang="en-US" sz="2400" dirty="0"/>
              <a:t>Je </a:t>
            </a:r>
            <a:r>
              <a:rPr lang="en-US" sz="2400" dirty="0" err="1"/>
              <a:t>staat</a:t>
            </a:r>
            <a:r>
              <a:rPr lang="en-US" sz="2400" dirty="0"/>
              <a:t> </a:t>
            </a:r>
            <a:r>
              <a:rPr lang="en-US" sz="2400" dirty="0" err="1"/>
              <a:t>aan</a:t>
            </a:r>
            <a:r>
              <a:rPr lang="en-US" sz="2400" dirty="0"/>
              <a:t> de </a:t>
            </a:r>
            <a:r>
              <a:rPr lang="en-US" sz="2400" dirty="0" err="1"/>
              <a:t>ene</a:t>
            </a:r>
            <a:r>
              <a:rPr lang="en-US" sz="2400" dirty="0"/>
              <a:t> </a:t>
            </a:r>
            <a:r>
              <a:rPr lang="en-US" sz="2400" dirty="0" err="1"/>
              <a:t>kant</a:t>
            </a:r>
            <a:r>
              <a:rPr lang="en-US" sz="2400" dirty="0"/>
              <a:t> van de tunnel </a:t>
            </a:r>
            <a:r>
              <a:rPr lang="en-US" sz="2400" dirty="0" err="1"/>
              <a:t>en</a:t>
            </a:r>
            <a:r>
              <a:rPr lang="en-US" sz="2400" dirty="0"/>
              <a:t> </a:t>
            </a:r>
            <a:r>
              <a:rPr lang="en-US" sz="2400" dirty="0" err="1"/>
              <a:t>laat</a:t>
            </a:r>
            <a:r>
              <a:rPr lang="en-US" sz="2400" dirty="0"/>
              <a:t> </a:t>
            </a:r>
            <a:r>
              <a:rPr lang="en-US" sz="2400" dirty="0" err="1"/>
              <a:t>een</a:t>
            </a:r>
            <a:r>
              <a:rPr lang="en-US" sz="2400" dirty="0"/>
              <a:t> </a:t>
            </a:r>
            <a:r>
              <a:rPr lang="en-US" sz="2400" dirty="0" err="1"/>
              <a:t>kanonskogel</a:t>
            </a:r>
            <a:r>
              <a:rPr lang="en-US" sz="2400" dirty="0"/>
              <a:t> </a:t>
            </a:r>
            <a:r>
              <a:rPr lang="en-US" sz="2400" dirty="0" err="1"/>
              <a:t>erin</a:t>
            </a:r>
            <a:r>
              <a:rPr lang="en-US" sz="2400" dirty="0"/>
              <a:t> </a:t>
            </a:r>
            <a:r>
              <a:rPr lang="en-US" sz="2400" dirty="0" err="1"/>
              <a:t>vallen</a:t>
            </a:r>
            <a:r>
              <a:rPr lang="en-US" sz="2400" dirty="0"/>
              <a:t>.</a:t>
            </a:r>
          </a:p>
        </p:txBody>
      </p:sp>
      <p:sp>
        <p:nvSpPr>
          <p:cNvPr id="8" name="Tijdelijke aanduiding voor inhoud 5"/>
          <p:cNvSpPr txBox="1">
            <a:spLocks/>
          </p:cNvSpPr>
          <p:nvPr/>
        </p:nvSpPr>
        <p:spPr>
          <a:xfrm>
            <a:off x="6172200" y="6398128"/>
            <a:ext cx="5537200" cy="40289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Wat </a:t>
            </a:r>
            <a:r>
              <a:rPr lang="en-US" sz="2400" dirty="0" err="1"/>
              <a:t>zou</a:t>
            </a:r>
            <a:r>
              <a:rPr lang="en-US" sz="2400" dirty="0"/>
              <a:t> </a:t>
            </a:r>
            <a:r>
              <a:rPr lang="en-US" sz="2400" dirty="0" err="1"/>
              <a:t>er</a:t>
            </a:r>
            <a:r>
              <a:rPr lang="en-US" sz="2400" dirty="0"/>
              <a:t> met de </a:t>
            </a:r>
            <a:r>
              <a:rPr lang="en-US" sz="2400" dirty="0" err="1"/>
              <a:t>kanonskogel</a:t>
            </a:r>
            <a:r>
              <a:rPr lang="en-US" sz="2400" dirty="0"/>
              <a:t> </a:t>
            </a:r>
            <a:r>
              <a:rPr lang="en-US" sz="2400" dirty="0" err="1"/>
              <a:t>gebeuren</a:t>
            </a:r>
            <a:r>
              <a:rPr lang="en-US" sz="2400" dirty="0"/>
              <a:t>?</a:t>
            </a:r>
          </a:p>
          <a:p>
            <a:pPr marL="0" indent="0">
              <a:buFont typeface="Arial" panose="020B0604020202020204" pitchFamily="34" charset="0"/>
              <a:buNone/>
            </a:pPr>
            <a:endParaRPr lang="en-US" dirty="0"/>
          </a:p>
        </p:txBody>
      </p:sp>
      <p:sp>
        <p:nvSpPr>
          <p:cNvPr id="11" name="Oval 12">
            <a:extLst>
              <a:ext uri="{FF2B5EF4-FFF2-40B4-BE49-F238E27FC236}">
                <a16:creationId xmlns:a16="http://schemas.microsoft.com/office/drawing/2014/main" id="{C13E8F09-A7F4-4F1C-AD28-DB3BC36482F1}"/>
              </a:ext>
            </a:extLst>
          </p:cNvPr>
          <p:cNvSpPr/>
          <p:nvPr/>
        </p:nvSpPr>
        <p:spPr>
          <a:xfrm>
            <a:off x="8710081" y="2769633"/>
            <a:ext cx="205319" cy="189467"/>
          </a:xfrm>
          <a:prstGeom prst="ellipse">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tileRect l="-100000" b="-10000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4008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Afbeelding 35">
            <a:extLst>
              <a:ext uri="{FF2B5EF4-FFF2-40B4-BE49-F238E27FC236}">
                <a16:creationId xmlns:a16="http://schemas.microsoft.com/office/drawing/2014/main" id="{8448074B-F2A9-4843-B34A-A879783EF94B}"/>
              </a:ext>
            </a:extLst>
          </p:cNvPr>
          <p:cNvPicPr>
            <a:picLocks noChangeAspect="1"/>
          </p:cNvPicPr>
          <p:nvPr/>
        </p:nvPicPr>
        <p:blipFill rotWithShape="1">
          <a:blip r:embed="rId2">
            <a:extLst>
              <a:ext uri="{28A0092B-C50C-407E-A947-70E740481C1C}">
                <a14:useLocalDpi xmlns:a14="http://schemas.microsoft.com/office/drawing/2010/main" val="0"/>
              </a:ext>
            </a:extLst>
          </a:blip>
          <a:srcRect l="27910" t="27723" r="27865" b="27789"/>
          <a:stretch/>
        </p:blipFill>
        <p:spPr>
          <a:xfrm>
            <a:off x="9012519" y="3589236"/>
            <a:ext cx="2887320" cy="2904557"/>
          </a:xfrm>
          <a:prstGeom prst="rect">
            <a:avLst/>
          </a:prstGeom>
        </p:spPr>
      </p:pic>
      <p:sp>
        <p:nvSpPr>
          <p:cNvPr id="37" name="Blik 36">
            <a:extLst>
              <a:ext uri="{FF2B5EF4-FFF2-40B4-BE49-F238E27FC236}">
                <a16:creationId xmlns:a16="http://schemas.microsoft.com/office/drawing/2014/main" id="{7B133F98-24A7-ED4E-ADC9-4C111792C600}"/>
              </a:ext>
            </a:extLst>
          </p:cNvPr>
          <p:cNvSpPr/>
          <p:nvPr/>
        </p:nvSpPr>
        <p:spPr>
          <a:xfrm>
            <a:off x="10350941" y="3617390"/>
            <a:ext cx="142770" cy="2876403"/>
          </a:xfrm>
          <a:prstGeom prst="can">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0800000" scaled="1"/>
            <a:tileRect/>
          </a:gradFill>
          <a:ln>
            <a:noFill/>
          </a:ln>
          <a:effectLst>
            <a:innerShdw blurRad="63500" dist="508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nl-NL"/>
          </a:p>
        </p:txBody>
      </p:sp>
      <p:pic>
        <p:nvPicPr>
          <p:cNvPr id="34" name="Afbeelding 33">
            <a:extLst>
              <a:ext uri="{FF2B5EF4-FFF2-40B4-BE49-F238E27FC236}">
                <a16:creationId xmlns:a16="http://schemas.microsoft.com/office/drawing/2014/main" id="{2FC9E949-2E62-4E4F-9286-7C8B42017F95}"/>
              </a:ext>
            </a:extLst>
          </p:cNvPr>
          <p:cNvPicPr>
            <a:picLocks noChangeAspect="1"/>
          </p:cNvPicPr>
          <p:nvPr/>
        </p:nvPicPr>
        <p:blipFill rotWithShape="1">
          <a:blip r:embed="rId2">
            <a:extLst>
              <a:ext uri="{28A0092B-C50C-407E-A947-70E740481C1C}">
                <a14:useLocalDpi xmlns:a14="http://schemas.microsoft.com/office/drawing/2010/main" val="0"/>
              </a:ext>
            </a:extLst>
          </a:blip>
          <a:srcRect l="27910" t="27723" r="27865" b="27789"/>
          <a:stretch/>
        </p:blipFill>
        <p:spPr>
          <a:xfrm>
            <a:off x="2952607" y="3641955"/>
            <a:ext cx="2887320" cy="2904557"/>
          </a:xfrm>
          <a:prstGeom prst="rect">
            <a:avLst/>
          </a:prstGeom>
        </p:spPr>
      </p:pic>
      <p:sp>
        <p:nvSpPr>
          <p:cNvPr id="35" name="Blik 34">
            <a:extLst>
              <a:ext uri="{FF2B5EF4-FFF2-40B4-BE49-F238E27FC236}">
                <a16:creationId xmlns:a16="http://schemas.microsoft.com/office/drawing/2014/main" id="{7E6B0651-C672-0542-9DD6-F865CF41806B}"/>
              </a:ext>
            </a:extLst>
          </p:cNvPr>
          <p:cNvSpPr/>
          <p:nvPr/>
        </p:nvSpPr>
        <p:spPr>
          <a:xfrm>
            <a:off x="4291029" y="3670109"/>
            <a:ext cx="142770" cy="2876403"/>
          </a:xfrm>
          <a:prstGeom prst="can">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0800000" scaled="1"/>
            <a:tileRect/>
          </a:gradFill>
          <a:ln>
            <a:noFill/>
          </a:ln>
          <a:effectLst>
            <a:innerShdw blurRad="63500" dist="508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nl-NL"/>
          </a:p>
        </p:txBody>
      </p:sp>
      <p:pic>
        <p:nvPicPr>
          <p:cNvPr id="30" name="Afbeelding 29">
            <a:extLst>
              <a:ext uri="{FF2B5EF4-FFF2-40B4-BE49-F238E27FC236}">
                <a16:creationId xmlns:a16="http://schemas.microsoft.com/office/drawing/2014/main" id="{57032A5F-DFB2-3E48-9AAC-5DEB3792BE3E}"/>
              </a:ext>
            </a:extLst>
          </p:cNvPr>
          <p:cNvPicPr>
            <a:picLocks noChangeAspect="1"/>
          </p:cNvPicPr>
          <p:nvPr/>
        </p:nvPicPr>
        <p:blipFill rotWithShape="1">
          <a:blip r:embed="rId2">
            <a:extLst>
              <a:ext uri="{28A0092B-C50C-407E-A947-70E740481C1C}">
                <a14:useLocalDpi xmlns:a14="http://schemas.microsoft.com/office/drawing/2010/main" val="0"/>
              </a:ext>
            </a:extLst>
          </a:blip>
          <a:srcRect l="27910" t="27723" r="27865" b="27789"/>
          <a:stretch/>
        </p:blipFill>
        <p:spPr>
          <a:xfrm>
            <a:off x="8923682" y="227896"/>
            <a:ext cx="2887320" cy="2904557"/>
          </a:xfrm>
          <a:prstGeom prst="rect">
            <a:avLst/>
          </a:prstGeom>
        </p:spPr>
      </p:pic>
      <p:sp>
        <p:nvSpPr>
          <p:cNvPr id="31" name="Blik 30">
            <a:extLst>
              <a:ext uri="{FF2B5EF4-FFF2-40B4-BE49-F238E27FC236}">
                <a16:creationId xmlns:a16="http://schemas.microsoft.com/office/drawing/2014/main" id="{E0C6A054-7F98-F743-868D-583FB4021C11}"/>
              </a:ext>
            </a:extLst>
          </p:cNvPr>
          <p:cNvSpPr/>
          <p:nvPr/>
        </p:nvSpPr>
        <p:spPr>
          <a:xfrm>
            <a:off x="10295957" y="269454"/>
            <a:ext cx="142770" cy="2876403"/>
          </a:xfrm>
          <a:prstGeom prst="can">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0800000" scaled="1"/>
            <a:tileRect/>
          </a:gradFill>
          <a:ln>
            <a:noFill/>
          </a:ln>
          <a:effectLst>
            <a:innerShdw blurRad="63500" dist="508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nl-NL"/>
          </a:p>
        </p:txBody>
      </p:sp>
      <p:pic>
        <p:nvPicPr>
          <p:cNvPr id="28" name="Afbeelding 27">
            <a:extLst>
              <a:ext uri="{FF2B5EF4-FFF2-40B4-BE49-F238E27FC236}">
                <a16:creationId xmlns:a16="http://schemas.microsoft.com/office/drawing/2014/main" id="{E4EEFBBA-0C6D-6447-B86D-616B88418D5E}"/>
              </a:ext>
            </a:extLst>
          </p:cNvPr>
          <p:cNvPicPr>
            <a:picLocks noChangeAspect="1"/>
          </p:cNvPicPr>
          <p:nvPr/>
        </p:nvPicPr>
        <p:blipFill rotWithShape="1">
          <a:blip r:embed="rId2">
            <a:extLst>
              <a:ext uri="{28A0092B-C50C-407E-A947-70E740481C1C}">
                <a14:useLocalDpi xmlns:a14="http://schemas.microsoft.com/office/drawing/2010/main" val="0"/>
              </a:ext>
            </a:extLst>
          </a:blip>
          <a:srcRect l="27910" t="27723" r="27865" b="27789"/>
          <a:stretch/>
        </p:blipFill>
        <p:spPr>
          <a:xfrm>
            <a:off x="2952784" y="227896"/>
            <a:ext cx="2887320" cy="2904557"/>
          </a:xfrm>
          <a:prstGeom prst="rect">
            <a:avLst/>
          </a:prstGeom>
        </p:spPr>
      </p:pic>
      <p:sp>
        <p:nvSpPr>
          <p:cNvPr id="29" name="Blik 28">
            <a:extLst>
              <a:ext uri="{FF2B5EF4-FFF2-40B4-BE49-F238E27FC236}">
                <a16:creationId xmlns:a16="http://schemas.microsoft.com/office/drawing/2014/main" id="{D5975F0C-1AD0-A942-A361-C8FC60E565DD}"/>
              </a:ext>
            </a:extLst>
          </p:cNvPr>
          <p:cNvSpPr/>
          <p:nvPr/>
        </p:nvSpPr>
        <p:spPr>
          <a:xfrm>
            <a:off x="4291206" y="256050"/>
            <a:ext cx="142770" cy="2876403"/>
          </a:xfrm>
          <a:prstGeom prst="can">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0800000" scaled="1"/>
            <a:tileRect/>
          </a:gradFill>
          <a:ln>
            <a:noFill/>
          </a:ln>
          <a:effectLst>
            <a:innerShdw blurRad="63500" dist="508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nl-NL"/>
          </a:p>
        </p:txBody>
      </p:sp>
      <p:cxnSp>
        <p:nvCxnSpPr>
          <p:cNvPr id="7" name="Rechte verbindingslijn 6"/>
          <p:cNvCxnSpPr/>
          <p:nvPr/>
        </p:nvCxnSpPr>
        <p:spPr>
          <a:xfrm>
            <a:off x="6095999" y="777922"/>
            <a:ext cx="1" cy="5914978"/>
          </a:xfrm>
          <a:prstGeom prst="line">
            <a:avLst/>
          </a:prstGeom>
        </p:spPr>
        <p:style>
          <a:lnRef idx="1">
            <a:schemeClr val="dk1"/>
          </a:lnRef>
          <a:fillRef idx="0">
            <a:schemeClr val="dk1"/>
          </a:fillRef>
          <a:effectRef idx="0">
            <a:schemeClr val="dk1"/>
          </a:effectRef>
          <a:fontRef idx="minor">
            <a:schemeClr val="tx1"/>
          </a:fontRef>
        </p:style>
      </p:cxnSp>
      <p:cxnSp>
        <p:nvCxnSpPr>
          <p:cNvPr id="10" name="Rechte verbindingslijn 9"/>
          <p:cNvCxnSpPr/>
          <p:nvPr/>
        </p:nvCxnSpPr>
        <p:spPr>
          <a:xfrm flipH="1" flipV="1">
            <a:off x="228599" y="3428999"/>
            <a:ext cx="11734803" cy="3"/>
          </a:xfrm>
          <a:prstGeom prst="line">
            <a:avLst/>
          </a:prstGeom>
        </p:spPr>
        <p:style>
          <a:lnRef idx="1">
            <a:schemeClr val="dk1"/>
          </a:lnRef>
          <a:fillRef idx="0">
            <a:schemeClr val="dk1"/>
          </a:fillRef>
          <a:effectRef idx="0">
            <a:schemeClr val="dk1"/>
          </a:effectRef>
          <a:fontRef idx="minor">
            <a:schemeClr val="tx1"/>
          </a:fontRef>
        </p:style>
      </p:cxnSp>
      <p:sp>
        <p:nvSpPr>
          <p:cNvPr id="21" name="Tekstvak 20"/>
          <p:cNvSpPr txBox="1"/>
          <p:nvPr/>
        </p:nvSpPr>
        <p:spPr>
          <a:xfrm>
            <a:off x="6269664" y="3658350"/>
            <a:ext cx="2641601" cy="1754326"/>
          </a:xfrm>
          <a:prstGeom prst="rect">
            <a:avLst/>
          </a:prstGeom>
          <a:noFill/>
        </p:spPr>
        <p:txBody>
          <a:bodyPr wrap="square" rtlCol="0">
            <a:spAutoFit/>
          </a:bodyPr>
          <a:lstStyle/>
          <a:p>
            <a:r>
              <a:rPr lang="en-US" dirty="0"/>
              <a:t>4.</a:t>
            </a:r>
          </a:p>
          <a:p>
            <a:endParaRPr lang="en-US" dirty="0"/>
          </a:p>
          <a:p>
            <a:r>
              <a:rPr lang="en-US" dirty="0"/>
              <a:t>De </a:t>
            </a:r>
            <a:r>
              <a:rPr lang="en-US" dirty="0" err="1"/>
              <a:t>kogel</a:t>
            </a:r>
            <a:r>
              <a:rPr lang="en-US" dirty="0"/>
              <a:t> </a:t>
            </a:r>
            <a:r>
              <a:rPr lang="en-US" dirty="0" err="1"/>
              <a:t>beweegt</a:t>
            </a:r>
            <a:r>
              <a:rPr lang="en-US" dirty="0"/>
              <a:t> </a:t>
            </a:r>
            <a:r>
              <a:rPr lang="en-US" dirty="0" err="1"/>
              <a:t>eerst</a:t>
            </a:r>
            <a:r>
              <a:rPr lang="en-US" dirty="0"/>
              <a:t> </a:t>
            </a:r>
            <a:r>
              <a:rPr lang="en-US" dirty="0" err="1"/>
              <a:t>heen</a:t>
            </a:r>
            <a:r>
              <a:rPr lang="en-US" dirty="0"/>
              <a:t> </a:t>
            </a:r>
            <a:r>
              <a:rPr lang="en-US" dirty="0" err="1"/>
              <a:t>en</a:t>
            </a:r>
            <a:r>
              <a:rPr lang="en-US" dirty="0"/>
              <a:t> </a:t>
            </a:r>
            <a:r>
              <a:rPr lang="en-US" dirty="0" err="1"/>
              <a:t>weer</a:t>
            </a:r>
            <a:r>
              <a:rPr lang="en-US" dirty="0"/>
              <a:t> in de tunnel </a:t>
            </a:r>
            <a:r>
              <a:rPr lang="en-US" dirty="0" err="1"/>
              <a:t>en</a:t>
            </a:r>
            <a:r>
              <a:rPr lang="en-US" dirty="0"/>
              <a:t> </a:t>
            </a:r>
            <a:r>
              <a:rPr lang="en-US" dirty="0" err="1"/>
              <a:t>komt</a:t>
            </a:r>
            <a:r>
              <a:rPr lang="en-US" dirty="0"/>
              <a:t> </a:t>
            </a:r>
            <a:r>
              <a:rPr lang="en-US" dirty="0" err="1"/>
              <a:t>uiteindelijk</a:t>
            </a:r>
            <a:r>
              <a:rPr lang="en-US" dirty="0"/>
              <a:t> in het </a:t>
            </a:r>
            <a:r>
              <a:rPr lang="en-US" dirty="0" err="1"/>
              <a:t>midden</a:t>
            </a:r>
            <a:r>
              <a:rPr lang="en-US" dirty="0"/>
              <a:t> tot </a:t>
            </a:r>
            <a:r>
              <a:rPr lang="en-US" dirty="0" err="1"/>
              <a:t>stilstand</a:t>
            </a:r>
            <a:endParaRPr lang="en-US" dirty="0"/>
          </a:p>
        </p:txBody>
      </p:sp>
      <p:sp>
        <p:nvSpPr>
          <p:cNvPr id="22" name="Tekstvak 21"/>
          <p:cNvSpPr txBox="1"/>
          <p:nvPr/>
        </p:nvSpPr>
        <p:spPr>
          <a:xfrm>
            <a:off x="6269664" y="814616"/>
            <a:ext cx="2641601" cy="1477328"/>
          </a:xfrm>
          <a:prstGeom prst="rect">
            <a:avLst/>
          </a:prstGeom>
          <a:noFill/>
        </p:spPr>
        <p:txBody>
          <a:bodyPr wrap="square" rtlCol="0">
            <a:spAutoFit/>
          </a:bodyPr>
          <a:lstStyle/>
          <a:p>
            <a:r>
              <a:rPr lang="en-US" dirty="0"/>
              <a:t>2. </a:t>
            </a:r>
          </a:p>
          <a:p>
            <a:endParaRPr lang="en-US" dirty="0"/>
          </a:p>
          <a:p>
            <a:r>
              <a:rPr lang="en-US" dirty="0"/>
              <a:t>De </a:t>
            </a:r>
            <a:r>
              <a:rPr lang="en-US" dirty="0" err="1"/>
              <a:t>kogel</a:t>
            </a:r>
            <a:r>
              <a:rPr lang="en-US" dirty="0"/>
              <a:t> </a:t>
            </a:r>
            <a:r>
              <a:rPr lang="en-US" dirty="0" err="1"/>
              <a:t>blijft</a:t>
            </a:r>
            <a:r>
              <a:rPr lang="en-US" dirty="0"/>
              <a:t> </a:t>
            </a:r>
            <a:r>
              <a:rPr lang="en-US" dirty="0" err="1"/>
              <a:t>heen</a:t>
            </a:r>
            <a:r>
              <a:rPr lang="en-US" dirty="0"/>
              <a:t> </a:t>
            </a:r>
            <a:r>
              <a:rPr lang="en-US" dirty="0" err="1"/>
              <a:t>en</a:t>
            </a:r>
            <a:r>
              <a:rPr lang="en-US" dirty="0"/>
              <a:t> </a:t>
            </a:r>
            <a:r>
              <a:rPr lang="en-US" dirty="0" err="1"/>
              <a:t>weer</a:t>
            </a:r>
            <a:r>
              <a:rPr lang="en-US" dirty="0"/>
              <a:t> </a:t>
            </a:r>
            <a:r>
              <a:rPr lang="en-US" dirty="0" err="1"/>
              <a:t>bewegen</a:t>
            </a:r>
            <a:r>
              <a:rPr lang="en-US" dirty="0"/>
              <a:t> in de tunnel</a:t>
            </a:r>
          </a:p>
        </p:txBody>
      </p:sp>
      <p:sp>
        <p:nvSpPr>
          <p:cNvPr id="23" name="Tekstvak 22"/>
          <p:cNvSpPr txBox="1"/>
          <p:nvPr/>
        </p:nvSpPr>
        <p:spPr>
          <a:xfrm>
            <a:off x="228598" y="3658350"/>
            <a:ext cx="2641601" cy="1200329"/>
          </a:xfrm>
          <a:prstGeom prst="rect">
            <a:avLst/>
          </a:prstGeom>
          <a:noFill/>
        </p:spPr>
        <p:txBody>
          <a:bodyPr wrap="square" rtlCol="0">
            <a:spAutoFit/>
          </a:bodyPr>
          <a:lstStyle/>
          <a:p>
            <a:r>
              <a:rPr lang="en-US" dirty="0"/>
              <a:t>3. </a:t>
            </a:r>
          </a:p>
          <a:p>
            <a:endParaRPr lang="en-US" dirty="0"/>
          </a:p>
          <a:p>
            <a:r>
              <a:rPr lang="en-US" dirty="0"/>
              <a:t>De </a:t>
            </a:r>
            <a:r>
              <a:rPr lang="en-US" dirty="0" err="1"/>
              <a:t>kogel</a:t>
            </a:r>
            <a:r>
              <a:rPr lang="en-US" dirty="0"/>
              <a:t> </a:t>
            </a:r>
            <a:r>
              <a:rPr lang="en-US" dirty="0" err="1"/>
              <a:t>komt</a:t>
            </a:r>
            <a:r>
              <a:rPr lang="en-US" dirty="0"/>
              <a:t> </a:t>
            </a:r>
            <a:r>
              <a:rPr lang="en-US" dirty="0" err="1"/>
              <a:t>meteen</a:t>
            </a:r>
            <a:r>
              <a:rPr lang="en-US" dirty="0"/>
              <a:t> in het </a:t>
            </a:r>
            <a:r>
              <a:rPr lang="en-US" dirty="0" err="1"/>
              <a:t>midden</a:t>
            </a:r>
            <a:r>
              <a:rPr lang="en-US" dirty="0"/>
              <a:t> tot </a:t>
            </a:r>
            <a:r>
              <a:rPr lang="en-US" dirty="0" err="1"/>
              <a:t>stilstand</a:t>
            </a:r>
            <a:endParaRPr lang="en-US" dirty="0"/>
          </a:p>
        </p:txBody>
      </p:sp>
      <p:sp>
        <p:nvSpPr>
          <p:cNvPr id="24" name="Tekstvak 23"/>
          <p:cNvSpPr txBox="1"/>
          <p:nvPr/>
        </p:nvSpPr>
        <p:spPr>
          <a:xfrm>
            <a:off x="380998" y="546100"/>
            <a:ext cx="2641601" cy="1477328"/>
          </a:xfrm>
          <a:prstGeom prst="rect">
            <a:avLst/>
          </a:prstGeom>
          <a:noFill/>
        </p:spPr>
        <p:txBody>
          <a:bodyPr wrap="square" rtlCol="0">
            <a:spAutoFit/>
          </a:bodyPr>
          <a:lstStyle/>
          <a:p>
            <a:r>
              <a:rPr lang="en-US" dirty="0"/>
              <a:t>1. </a:t>
            </a:r>
          </a:p>
          <a:p>
            <a:endParaRPr lang="en-US" dirty="0"/>
          </a:p>
          <a:p>
            <a:r>
              <a:rPr lang="en-US" dirty="0"/>
              <a:t>De </a:t>
            </a:r>
            <a:r>
              <a:rPr lang="en-US" dirty="0" err="1"/>
              <a:t>kogel</a:t>
            </a:r>
            <a:r>
              <a:rPr lang="en-US" dirty="0"/>
              <a:t> </a:t>
            </a:r>
            <a:r>
              <a:rPr lang="en-US" dirty="0" err="1"/>
              <a:t>valt</a:t>
            </a:r>
            <a:r>
              <a:rPr lang="en-US" dirty="0"/>
              <a:t> </a:t>
            </a:r>
            <a:r>
              <a:rPr lang="en-US" dirty="0" err="1"/>
              <a:t>aan</a:t>
            </a:r>
            <a:r>
              <a:rPr lang="en-US" dirty="0"/>
              <a:t> de </a:t>
            </a:r>
            <a:r>
              <a:rPr lang="en-US" dirty="0" err="1"/>
              <a:t>andere</a:t>
            </a:r>
            <a:r>
              <a:rPr lang="en-US" dirty="0"/>
              <a:t> </a:t>
            </a:r>
            <a:r>
              <a:rPr lang="en-US" dirty="0" err="1"/>
              <a:t>kant</a:t>
            </a:r>
            <a:r>
              <a:rPr lang="en-US" dirty="0"/>
              <a:t> van de </a:t>
            </a:r>
            <a:r>
              <a:rPr lang="en-US" dirty="0" err="1"/>
              <a:t>aarde</a:t>
            </a:r>
            <a:r>
              <a:rPr lang="en-US" dirty="0"/>
              <a:t> </a:t>
            </a:r>
            <a:r>
              <a:rPr lang="en-US" dirty="0" err="1"/>
              <a:t>eruit</a:t>
            </a:r>
            <a:endParaRPr lang="en-US" dirty="0"/>
          </a:p>
        </p:txBody>
      </p:sp>
      <p:sp>
        <p:nvSpPr>
          <p:cNvPr id="25" name="Oval 12">
            <a:extLst>
              <a:ext uri="{FF2B5EF4-FFF2-40B4-BE49-F238E27FC236}">
                <a16:creationId xmlns:a16="http://schemas.microsoft.com/office/drawing/2014/main" id="{C13E8F09-A7F4-4F1C-AD28-DB3BC36482F1}"/>
              </a:ext>
            </a:extLst>
          </p:cNvPr>
          <p:cNvSpPr/>
          <p:nvPr/>
        </p:nvSpPr>
        <p:spPr>
          <a:xfrm>
            <a:off x="10314563" y="3590322"/>
            <a:ext cx="188337" cy="181578"/>
          </a:xfrm>
          <a:prstGeom prst="ellipse">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tileRect l="-100000" b="-10000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6" name="Oval 16">
            <a:extLst>
              <a:ext uri="{FF2B5EF4-FFF2-40B4-BE49-F238E27FC236}">
                <a16:creationId xmlns:a16="http://schemas.microsoft.com/office/drawing/2014/main" id="{727A63D5-4125-449D-807F-BF6CD8C682CD}"/>
              </a:ext>
            </a:extLst>
          </p:cNvPr>
          <p:cNvSpPr/>
          <p:nvPr/>
        </p:nvSpPr>
        <p:spPr>
          <a:xfrm>
            <a:off x="4273498" y="241301"/>
            <a:ext cx="155448" cy="152399"/>
          </a:xfrm>
          <a:prstGeom prst="ellipse">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tileRect l="-100000" b="-10000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7" name="Oval 17">
            <a:extLst>
              <a:ext uri="{FF2B5EF4-FFF2-40B4-BE49-F238E27FC236}">
                <a16:creationId xmlns:a16="http://schemas.microsoft.com/office/drawing/2014/main" id="{1B077301-7217-469B-B699-6F7EB553C38C}"/>
              </a:ext>
            </a:extLst>
          </p:cNvPr>
          <p:cNvSpPr/>
          <p:nvPr/>
        </p:nvSpPr>
        <p:spPr>
          <a:xfrm>
            <a:off x="10300731" y="241300"/>
            <a:ext cx="155448" cy="152399"/>
          </a:xfrm>
          <a:prstGeom prst="ellipse">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tileRect l="-100000" b="-10000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2" name="Oval 16">
            <a:extLst>
              <a:ext uri="{FF2B5EF4-FFF2-40B4-BE49-F238E27FC236}">
                <a16:creationId xmlns:a16="http://schemas.microsoft.com/office/drawing/2014/main" id="{727A63D5-4125-449D-807F-BF6CD8C682CD}"/>
              </a:ext>
            </a:extLst>
          </p:cNvPr>
          <p:cNvSpPr/>
          <p:nvPr/>
        </p:nvSpPr>
        <p:spPr>
          <a:xfrm>
            <a:off x="4290878" y="3658350"/>
            <a:ext cx="155448" cy="152399"/>
          </a:xfrm>
          <a:prstGeom prst="ellipse">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t="100000" r="100000"/>
            </a:path>
            <a:tileRect l="-100000" b="-10000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3" name="Tekstvak 32"/>
          <p:cNvSpPr txBox="1"/>
          <p:nvPr/>
        </p:nvSpPr>
        <p:spPr>
          <a:xfrm>
            <a:off x="4760993" y="3167390"/>
            <a:ext cx="2670015" cy="523220"/>
          </a:xfrm>
          <a:prstGeom prst="rect">
            <a:avLst/>
          </a:prstGeom>
          <a:solidFill>
            <a:schemeClr val="bg1"/>
          </a:solidFill>
          <a:ln>
            <a:solidFill>
              <a:schemeClr val="tx1"/>
            </a:solidFill>
          </a:ln>
        </p:spPr>
        <p:txBody>
          <a:bodyPr wrap="square" rtlCol="0">
            <a:spAutoFit/>
          </a:bodyPr>
          <a:lstStyle/>
          <a:p>
            <a:r>
              <a:rPr lang="en-US" sz="2800" dirty="0"/>
              <a:t>4 </a:t>
            </a:r>
            <a:r>
              <a:rPr lang="en-US" sz="2800" dirty="0" err="1"/>
              <a:t>mogelijkheden</a:t>
            </a:r>
            <a:endParaRPr lang="en-US" sz="2800" dirty="0"/>
          </a:p>
        </p:txBody>
      </p:sp>
    </p:spTree>
    <p:extLst>
      <p:ext uri="{BB962C8B-B14F-4D97-AF65-F5344CB8AC3E}">
        <p14:creationId xmlns:p14="http://schemas.microsoft.com/office/powerpoint/2010/main" val="148269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fill="hold" grpId="0" nodeType="clickEffect">
                                  <p:stCondLst>
                                    <p:cond delay="0"/>
                                  </p:stCondLst>
                                  <p:childTnLst>
                                    <p:animMotion origin="layout" path="M -0.00078 3.7037E-6 L -0.00351 1.00926 " pathEditMode="relative" rAng="0" ptsTypes="AA">
                                      <p:cBhvr>
                                        <p:cTn id="12" dur="1000" fill="hold"/>
                                        <p:tgtEl>
                                          <p:spTgt spid="26"/>
                                        </p:tgtEl>
                                        <p:attrNameLst>
                                          <p:attrName>ppt_x</p:attrName>
                                          <p:attrName>ppt_y</p:attrName>
                                        </p:attrNameLst>
                                      </p:cBhvr>
                                      <p:rCtr x="-143" y="50463"/>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repeatCount="indefinite" accel="50000" decel="50000" autoRev="1" fill="hold" grpId="0" nodeType="clickEffect">
                                  <p:stCondLst>
                                    <p:cond delay="0"/>
                                  </p:stCondLst>
                                  <p:endCondLst>
                                    <p:cond evt="onNext" delay="0">
                                      <p:tgtEl>
                                        <p:sldTgt/>
                                      </p:tgtEl>
                                    </p:cond>
                                  </p:endCondLst>
                                  <p:childTnLst>
                                    <p:animMotion origin="layout" path="M -2.08333E-6 3.7037E-6 L 0.00104 0.40463 " pathEditMode="relative" rAng="0" ptsTypes="AA">
                                      <p:cBhvr>
                                        <p:cTn id="22" dur="1000" fill="hold"/>
                                        <p:tgtEl>
                                          <p:spTgt spid="27"/>
                                        </p:tgtEl>
                                        <p:attrNameLst>
                                          <p:attrName>ppt_x</p:attrName>
                                          <p:attrName>ppt_y</p:attrName>
                                        </p:attrNameLst>
                                      </p:cBhvr>
                                      <p:rCtr x="52" y="20231"/>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fill="hold" grpId="0" nodeType="clickEffect">
                                  <p:stCondLst>
                                    <p:cond delay="0"/>
                                  </p:stCondLst>
                                  <p:childTnLst>
                                    <p:animMotion origin="layout" path="M -0.00078 -4.44444E-6 L -0.00052 0.20232 " pathEditMode="relative" rAng="0" ptsTypes="AA">
                                      <p:cBhvr>
                                        <p:cTn id="32" dur="1000" fill="hold"/>
                                        <p:tgtEl>
                                          <p:spTgt spid="32"/>
                                        </p:tgtEl>
                                        <p:attrNameLst>
                                          <p:attrName>ppt_x</p:attrName>
                                          <p:attrName>ppt_y</p:attrName>
                                        </p:attrNameLst>
                                      </p:cBhvr>
                                      <p:rCtr x="13" y="10116"/>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fill="hold" grpId="1" nodeType="clickEffect">
                                  <p:stCondLst>
                                    <p:cond delay="0"/>
                                  </p:stCondLst>
                                  <p:childTnLst>
                                    <p:animMotion origin="layout" path="M 4.16667E-6 4.44444E-6 C -0.00052 0.13912 -0.00105 0.27847 -0.00183 0.41782 L -0.00183 0.04629 C -0.00105 0.15833 -0.00052 0.2699 4.16667E-6 0.38194 L -0.00378 0.09166 L 4.16667E-6 0.35324 L 4.16667E-6 0.11921 L 4.16667E-6 0.32708 L 4.16667E-6 0.16342 L -0.00183 0.28171 L -0.00183 0.20509 " pathEditMode="relative" rAng="0" ptsTypes="AAAAAAAAAAA">
                                      <p:cBhvr>
                                        <p:cTn id="42" dur="5000" fill="hold"/>
                                        <p:tgtEl>
                                          <p:spTgt spid="25"/>
                                        </p:tgtEl>
                                        <p:attrNameLst>
                                          <p:attrName>ppt_x</p:attrName>
                                          <p:attrName>ppt_y</p:attrName>
                                        </p:attrNameLst>
                                      </p:cBhvr>
                                      <p:rCtr x="-195" y="208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animBg="1"/>
      <p:bldP spid="25" grpId="1" animBg="1"/>
      <p:bldP spid="26" grpId="0" animBg="1"/>
      <p:bldP spid="26" grpId="1" animBg="1"/>
      <p:bldP spid="27" grpId="0" animBg="1"/>
      <p:bldP spid="27" grpId="1" animBg="1"/>
      <p:bldP spid="32" grpId="0" animBg="1"/>
      <p:bldP spid="3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pPr marL="0" indent="0">
              <a:buNone/>
            </a:pPr>
            <a:r>
              <a:rPr lang="nl-NL" i="1" dirty="0"/>
              <a:t>Bij dit gedachte-experiment is er wel een juiste oplossing: mogelijkheid 4: de kogel zal naar het midden van de aarde toe worden getrokken, daar schiet hij in eerste instantie voorbij, maar uiteindelijk zal de luchtwrijving ervoor zorgen dat hij in het midden tot stilstand komt. </a:t>
            </a:r>
          </a:p>
          <a:p>
            <a:endParaRPr lang="nl-NL" i="1" dirty="0"/>
          </a:p>
          <a:p>
            <a:pPr marL="0" indent="0">
              <a:buNone/>
            </a:pPr>
            <a:r>
              <a:rPr lang="nl-NL" i="1" dirty="0"/>
              <a:t>Als er geen lucht in de tunnel is (en dus ook geen luchtweerstand), dan is de mogelijkheid 2 de juiste, omdat de kogel niet wordt afgeremd.</a:t>
            </a:r>
            <a:endParaRPr lang="en-US" dirty="0"/>
          </a:p>
          <a:p>
            <a:endParaRPr lang="en-US" dirty="0"/>
          </a:p>
        </p:txBody>
      </p:sp>
    </p:spTree>
    <p:extLst>
      <p:ext uri="{BB962C8B-B14F-4D97-AF65-F5344CB8AC3E}">
        <p14:creationId xmlns:p14="http://schemas.microsoft.com/office/powerpoint/2010/main" val="3040369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
          <p:cNvSpPr>
            <a:spLocks noGrp="1"/>
          </p:cNvSpPr>
          <p:nvPr>
            <p:ph type="title"/>
          </p:nvPr>
        </p:nvSpPr>
        <p:spPr>
          <a:xfrm>
            <a:off x="914400" y="129795"/>
            <a:ext cx="10515600" cy="1325563"/>
          </a:xfrm>
        </p:spPr>
        <p:txBody>
          <a:bodyPr/>
          <a:lstStyle/>
          <a:p>
            <a:r>
              <a:rPr lang="en-US" dirty="0" err="1"/>
              <a:t>Gedachte</a:t>
            </a:r>
            <a:r>
              <a:rPr lang="en-US" dirty="0"/>
              <a:t>-experiment 1: De </a:t>
            </a:r>
            <a:r>
              <a:rPr lang="en-US" dirty="0" err="1"/>
              <a:t>luchtballon</a:t>
            </a:r>
            <a:endParaRPr lang="en-US" dirty="0"/>
          </a:p>
        </p:txBody>
      </p:sp>
    </p:spTree>
    <p:extLst>
      <p:ext uri="{BB962C8B-B14F-4D97-AF65-F5344CB8AC3E}">
        <p14:creationId xmlns:p14="http://schemas.microsoft.com/office/powerpoint/2010/main" val="3788679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5600" y="5918853"/>
            <a:ext cx="5600700" cy="561975"/>
          </a:xfrm>
        </p:spPr>
        <p:txBody>
          <a:bodyPr>
            <a:normAutofit fontScale="92500"/>
          </a:bodyPr>
          <a:lstStyle/>
          <a:p>
            <a:pPr marL="0" indent="0">
              <a:buNone/>
            </a:pPr>
            <a:r>
              <a:rPr lang="en-US" dirty="0"/>
              <a:t>Je zit met </a:t>
            </a:r>
            <a:r>
              <a:rPr lang="en-US" dirty="0" err="1"/>
              <a:t>z’n</a:t>
            </a:r>
            <a:r>
              <a:rPr lang="en-US" dirty="0"/>
              <a:t> </a:t>
            </a:r>
            <a:r>
              <a:rPr lang="en-US" dirty="0" err="1"/>
              <a:t>vijven</a:t>
            </a:r>
            <a:r>
              <a:rPr lang="en-US" dirty="0"/>
              <a:t> in </a:t>
            </a:r>
            <a:r>
              <a:rPr lang="en-US" dirty="0" err="1"/>
              <a:t>een</a:t>
            </a:r>
            <a:r>
              <a:rPr lang="en-US" dirty="0"/>
              <a:t> </a:t>
            </a:r>
            <a:r>
              <a:rPr lang="en-US" dirty="0" err="1"/>
              <a:t>luchtballon</a:t>
            </a:r>
            <a:endParaRPr lang="en-US" dirty="0"/>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108324"/>
            <a:ext cx="4953000" cy="6409765"/>
          </a:xfrm>
          <a:prstGeom prst="rect">
            <a:avLst/>
          </a:prstGeom>
        </p:spPr>
      </p:pic>
      <p:sp>
        <p:nvSpPr>
          <p:cNvPr id="14" name="Titel 1"/>
          <p:cNvSpPr>
            <a:spLocks noGrp="1"/>
          </p:cNvSpPr>
          <p:nvPr>
            <p:ph type="title"/>
          </p:nvPr>
        </p:nvSpPr>
        <p:spPr>
          <a:xfrm>
            <a:off x="914400" y="129795"/>
            <a:ext cx="10515600" cy="1325563"/>
          </a:xfrm>
        </p:spPr>
        <p:txBody>
          <a:bodyPr/>
          <a:lstStyle/>
          <a:p>
            <a:r>
              <a:rPr lang="en-US" dirty="0" err="1"/>
              <a:t>Gedachte</a:t>
            </a:r>
            <a:r>
              <a:rPr lang="en-US" dirty="0"/>
              <a:t>-experiment 1: De </a:t>
            </a:r>
            <a:r>
              <a:rPr lang="en-US" dirty="0" err="1"/>
              <a:t>luchtballon</a:t>
            </a:r>
            <a:endParaRPr lang="en-US" dirty="0"/>
          </a:p>
        </p:txBody>
      </p:sp>
    </p:spTree>
    <p:extLst>
      <p:ext uri="{BB962C8B-B14F-4D97-AF65-F5344CB8AC3E}">
        <p14:creationId xmlns:p14="http://schemas.microsoft.com/office/powerpoint/2010/main" val="697008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5600" y="5918853"/>
            <a:ext cx="5600700" cy="561975"/>
          </a:xfrm>
        </p:spPr>
        <p:txBody>
          <a:bodyPr>
            <a:normAutofit fontScale="92500"/>
          </a:bodyPr>
          <a:lstStyle/>
          <a:p>
            <a:pPr marL="0" indent="0">
              <a:buNone/>
            </a:pPr>
            <a:r>
              <a:rPr lang="en-US" dirty="0"/>
              <a:t>Je zit met </a:t>
            </a:r>
            <a:r>
              <a:rPr lang="en-US" dirty="0" err="1"/>
              <a:t>z’n</a:t>
            </a:r>
            <a:r>
              <a:rPr lang="en-US" dirty="0"/>
              <a:t> </a:t>
            </a:r>
            <a:r>
              <a:rPr lang="en-US" dirty="0" err="1"/>
              <a:t>vijven</a:t>
            </a:r>
            <a:r>
              <a:rPr lang="en-US" dirty="0"/>
              <a:t> in </a:t>
            </a:r>
            <a:r>
              <a:rPr lang="en-US" dirty="0" err="1"/>
              <a:t>een</a:t>
            </a:r>
            <a:r>
              <a:rPr lang="en-US" dirty="0"/>
              <a:t> </a:t>
            </a:r>
            <a:r>
              <a:rPr lang="en-US" dirty="0" err="1"/>
              <a:t>luchtballon</a:t>
            </a:r>
            <a:endParaRPr lang="en-US" dirty="0"/>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108324"/>
            <a:ext cx="4953000" cy="6409765"/>
          </a:xfrm>
          <a:prstGeom prst="rect">
            <a:avLst/>
          </a:prstGeom>
        </p:spPr>
      </p:pic>
      <p:sp>
        <p:nvSpPr>
          <p:cNvPr id="12" name="Tijdelijke aanduiding voor inhoud 2"/>
          <p:cNvSpPr txBox="1">
            <a:spLocks/>
          </p:cNvSpPr>
          <p:nvPr/>
        </p:nvSpPr>
        <p:spPr>
          <a:xfrm>
            <a:off x="5829300" y="1609725"/>
            <a:ext cx="5600700" cy="561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maar </a:t>
            </a:r>
            <a:r>
              <a:rPr lang="en-US" dirty="0" err="1"/>
              <a:t>opeens</a:t>
            </a:r>
            <a:r>
              <a:rPr lang="en-US" dirty="0"/>
              <a:t> </a:t>
            </a:r>
            <a:r>
              <a:rPr lang="en-US" dirty="0" err="1"/>
              <a:t>komt</a:t>
            </a:r>
            <a:r>
              <a:rPr lang="en-US" dirty="0"/>
              <a:t> </a:t>
            </a:r>
            <a:r>
              <a:rPr lang="en-US" dirty="0" err="1"/>
              <a:t>er</a:t>
            </a:r>
            <a:r>
              <a:rPr lang="en-US" dirty="0"/>
              <a:t> </a:t>
            </a:r>
            <a:r>
              <a:rPr lang="en-US" dirty="0" err="1"/>
              <a:t>een</a:t>
            </a:r>
            <a:r>
              <a:rPr lang="en-US" dirty="0"/>
              <a:t> </a:t>
            </a:r>
            <a:r>
              <a:rPr lang="en-US" dirty="0" err="1"/>
              <a:t>kerk</a:t>
            </a:r>
            <a:r>
              <a:rPr lang="en-US" dirty="0"/>
              <a:t> </a:t>
            </a:r>
            <a:r>
              <a:rPr lang="en-US" dirty="0" err="1"/>
              <a:t>aan</a:t>
            </a:r>
            <a:endParaRPr lang="en-US" dirty="0"/>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102600" y="3746500"/>
            <a:ext cx="3111500" cy="3111500"/>
          </a:xfrm>
          <a:prstGeom prst="rect">
            <a:avLst/>
          </a:prstGeom>
        </p:spPr>
      </p:pic>
      <p:sp>
        <p:nvSpPr>
          <p:cNvPr id="14" name="Titel 1"/>
          <p:cNvSpPr>
            <a:spLocks noGrp="1"/>
          </p:cNvSpPr>
          <p:nvPr>
            <p:ph type="title"/>
          </p:nvPr>
        </p:nvSpPr>
        <p:spPr>
          <a:xfrm>
            <a:off x="914400" y="129795"/>
            <a:ext cx="10515600" cy="1325563"/>
          </a:xfrm>
        </p:spPr>
        <p:txBody>
          <a:bodyPr/>
          <a:lstStyle/>
          <a:p>
            <a:r>
              <a:rPr lang="en-US" dirty="0" err="1"/>
              <a:t>Gedachte</a:t>
            </a:r>
            <a:r>
              <a:rPr lang="en-US" dirty="0"/>
              <a:t>-experiment 1: De </a:t>
            </a:r>
            <a:r>
              <a:rPr lang="en-US" dirty="0" err="1"/>
              <a:t>luchtballon</a:t>
            </a:r>
            <a:endParaRPr lang="en-US" dirty="0"/>
          </a:p>
        </p:txBody>
      </p:sp>
    </p:spTree>
    <p:extLst>
      <p:ext uri="{BB962C8B-B14F-4D97-AF65-F5344CB8AC3E}">
        <p14:creationId xmlns:p14="http://schemas.microsoft.com/office/powerpoint/2010/main" val="1509844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267200" y="187325"/>
            <a:ext cx="3657600" cy="561975"/>
          </a:xfrm>
        </p:spPr>
        <p:txBody>
          <a:bodyPr>
            <a:normAutofit/>
          </a:bodyPr>
          <a:lstStyle/>
          <a:p>
            <a:pPr marL="0" indent="0">
              <a:buNone/>
            </a:pPr>
            <a:r>
              <a:rPr lang="en-US" dirty="0"/>
              <a:t>Je </a:t>
            </a:r>
            <a:r>
              <a:rPr lang="en-US" dirty="0" err="1"/>
              <a:t>hebt</a:t>
            </a:r>
            <a:r>
              <a:rPr lang="en-US" dirty="0"/>
              <a:t> nu twee </a:t>
            </a:r>
            <a:r>
              <a:rPr lang="en-US" dirty="0" err="1"/>
              <a:t>keuzes</a:t>
            </a:r>
            <a:r>
              <a:rPr lang="en-US" dirty="0"/>
              <a:t>:</a:t>
            </a:r>
          </a:p>
        </p:txBody>
      </p:sp>
      <p:cxnSp>
        <p:nvCxnSpPr>
          <p:cNvPr id="5" name="Rechte verbindingslijn 4"/>
          <p:cNvCxnSpPr/>
          <p:nvPr/>
        </p:nvCxnSpPr>
        <p:spPr>
          <a:xfrm>
            <a:off x="6096000" y="885825"/>
            <a:ext cx="0" cy="522420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5351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267200" y="187325"/>
            <a:ext cx="3657600" cy="561975"/>
          </a:xfrm>
        </p:spPr>
        <p:txBody>
          <a:bodyPr>
            <a:normAutofit/>
          </a:bodyPr>
          <a:lstStyle/>
          <a:p>
            <a:pPr marL="0" indent="0">
              <a:buNone/>
            </a:pPr>
            <a:r>
              <a:rPr lang="en-US" dirty="0"/>
              <a:t>Je </a:t>
            </a:r>
            <a:r>
              <a:rPr lang="en-US" dirty="0" err="1"/>
              <a:t>hebt</a:t>
            </a:r>
            <a:r>
              <a:rPr lang="en-US" dirty="0"/>
              <a:t> nu twee </a:t>
            </a:r>
            <a:r>
              <a:rPr lang="en-US" dirty="0" err="1"/>
              <a:t>keuzes</a:t>
            </a:r>
            <a:r>
              <a:rPr lang="en-US" dirty="0"/>
              <a:t>:</a:t>
            </a:r>
          </a:p>
        </p:txBody>
      </p:sp>
      <p:sp>
        <p:nvSpPr>
          <p:cNvPr id="4" name="Tijdelijke aanduiding voor inhoud 2"/>
          <p:cNvSpPr txBox="1">
            <a:spLocks/>
          </p:cNvSpPr>
          <p:nvPr/>
        </p:nvSpPr>
        <p:spPr>
          <a:xfrm>
            <a:off x="713645" y="1090612"/>
            <a:ext cx="4826000" cy="56197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Je </a:t>
            </a:r>
            <a:r>
              <a:rPr lang="en-US" dirty="0" err="1"/>
              <a:t>vliegt</a:t>
            </a:r>
            <a:r>
              <a:rPr lang="en-US" dirty="0"/>
              <a:t> met </a:t>
            </a:r>
            <a:r>
              <a:rPr lang="en-US" dirty="0" err="1"/>
              <a:t>z’n</a:t>
            </a:r>
            <a:r>
              <a:rPr lang="en-US" dirty="0"/>
              <a:t> </a:t>
            </a:r>
            <a:r>
              <a:rPr lang="en-US" dirty="0" err="1"/>
              <a:t>vijven</a:t>
            </a:r>
            <a:r>
              <a:rPr lang="en-US" dirty="0"/>
              <a:t> </a:t>
            </a:r>
            <a:r>
              <a:rPr lang="en-US" dirty="0" err="1"/>
              <a:t>tegen</a:t>
            </a:r>
            <a:r>
              <a:rPr lang="en-US" dirty="0"/>
              <a:t> de </a:t>
            </a:r>
            <a:r>
              <a:rPr lang="en-US" dirty="0" err="1"/>
              <a:t>kerk</a:t>
            </a:r>
            <a:r>
              <a:rPr lang="en-US" dirty="0"/>
              <a:t> </a:t>
            </a:r>
            <a:r>
              <a:rPr lang="en-US" dirty="0" err="1"/>
              <a:t>aan</a:t>
            </a:r>
            <a:endParaRPr lang="en-US" dirty="0"/>
          </a:p>
        </p:txBody>
      </p:sp>
      <p:cxnSp>
        <p:nvCxnSpPr>
          <p:cNvPr id="5" name="Rechte verbindingslijn 4"/>
          <p:cNvCxnSpPr/>
          <p:nvPr/>
        </p:nvCxnSpPr>
        <p:spPr>
          <a:xfrm>
            <a:off x="6096000" y="885825"/>
            <a:ext cx="0" cy="5224207"/>
          </a:xfrm>
          <a:prstGeom prst="line">
            <a:avLst/>
          </a:prstGeom>
        </p:spPr>
        <p:style>
          <a:lnRef idx="1">
            <a:schemeClr val="dk1"/>
          </a:lnRef>
          <a:fillRef idx="0">
            <a:schemeClr val="dk1"/>
          </a:fillRef>
          <a:effectRef idx="0">
            <a:schemeClr val="dk1"/>
          </a:effectRef>
          <a:fontRef idx="minor">
            <a:schemeClr val="tx1"/>
          </a:fontRef>
        </p:style>
      </p:cxn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79726">
            <a:off x="2851669" y="1357998"/>
            <a:ext cx="3052041" cy="3949700"/>
          </a:xfrm>
          <a:prstGeom prst="rect">
            <a:avLst/>
          </a:prstGeom>
        </p:spPr>
      </p:pic>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656592" y="3969368"/>
            <a:ext cx="2273300" cy="2273300"/>
          </a:xfrm>
          <a:prstGeom prst="rect">
            <a:avLst/>
          </a:prstGeom>
        </p:spPr>
      </p:pic>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540851">
            <a:off x="2498131" y="5740324"/>
            <a:ext cx="215653" cy="224601"/>
          </a:xfrm>
          <a:prstGeom prst="rect">
            <a:avLst/>
          </a:prstGeom>
        </p:spPr>
      </p:pic>
      <p:pic>
        <p:nvPicPr>
          <p:cNvPr id="11" name="Afbeelding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658882">
            <a:off x="3355826" y="5881349"/>
            <a:ext cx="226048" cy="235428"/>
          </a:xfrm>
          <a:prstGeom prst="rect">
            <a:avLst/>
          </a:prstGeom>
        </p:spPr>
      </p:pic>
      <p:pic>
        <p:nvPicPr>
          <p:cNvPr id="12" name="Afbeelding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634862">
            <a:off x="2832934" y="5191879"/>
            <a:ext cx="245703" cy="255899"/>
          </a:xfrm>
          <a:prstGeom prst="rect">
            <a:avLst/>
          </a:prstGeom>
        </p:spPr>
      </p:pic>
      <p:pic>
        <p:nvPicPr>
          <p:cNvPr id="15" name="Afbeelding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6416270">
            <a:off x="2957556" y="5951778"/>
            <a:ext cx="212828" cy="221660"/>
          </a:xfrm>
          <a:prstGeom prst="rect">
            <a:avLst/>
          </a:prstGeom>
        </p:spPr>
      </p:pic>
      <p:pic>
        <p:nvPicPr>
          <p:cNvPr id="16" name="Afbeelding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426808">
            <a:off x="3106455" y="5655131"/>
            <a:ext cx="197794" cy="206002"/>
          </a:xfrm>
          <a:prstGeom prst="rect">
            <a:avLst/>
          </a:prstGeom>
        </p:spPr>
      </p:pic>
    </p:spTree>
    <p:extLst>
      <p:ext uri="{BB962C8B-B14F-4D97-AF65-F5344CB8AC3E}">
        <p14:creationId xmlns:p14="http://schemas.microsoft.com/office/powerpoint/2010/main" val="3164534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267200" y="187325"/>
            <a:ext cx="3657600" cy="561975"/>
          </a:xfrm>
        </p:spPr>
        <p:txBody>
          <a:bodyPr>
            <a:normAutofit/>
          </a:bodyPr>
          <a:lstStyle/>
          <a:p>
            <a:pPr marL="0" indent="0">
              <a:buNone/>
            </a:pPr>
            <a:r>
              <a:rPr lang="en-US" dirty="0"/>
              <a:t>Je </a:t>
            </a:r>
            <a:r>
              <a:rPr lang="en-US" dirty="0" err="1"/>
              <a:t>hebt</a:t>
            </a:r>
            <a:r>
              <a:rPr lang="en-US" dirty="0"/>
              <a:t> nu twee </a:t>
            </a:r>
            <a:r>
              <a:rPr lang="en-US" dirty="0" err="1"/>
              <a:t>keuzes</a:t>
            </a:r>
            <a:r>
              <a:rPr lang="en-US" dirty="0"/>
              <a:t>:</a:t>
            </a:r>
          </a:p>
        </p:txBody>
      </p:sp>
      <p:sp>
        <p:nvSpPr>
          <p:cNvPr id="4" name="Tijdelijke aanduiding voor inhoud 2"/>
          <p:cNvSpPr txBox="1">
            <a:spLocks/>
          </p:cNvSpPr>
          <p:nvPr/>
        </p:nvSpPr>
        <p:spPr>
          <a:xfrm>
            <a:off x="713645" y="1090612"/>
            <a:ext cx="4826000" cy="56197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Je </a:t>
            </a:r>
            <a:r>
              <a:rPr lang="en-US" dirty="0" err="1"/>
              <a:t>vliegt</a:t>
            </a:r>
            <a:r>
              <a:rPr lang="en-US" dirty="0"/>
              <a:t> met </a:t>
            </a:r>
            <a:r>
              <a:rPr lang="en-US" dirty="0" err="1"/>
              <a:t>z’n</a:t>
            </a:r>
            <a:r>
              <a:rPr lang="en-US" dirty="0"/>
              <a:t> </a:t>
            </a:r>
            <a:r>
              <a:rPr lang="en-US" dirty="0" err="1"/>
              <a:t>vijven</a:t>
            </a:r>
            <a:r>
              <a:rPr lang="en-US" dirty="0"/>
              <a:t> </a:t>
            </a:r>
            <a:r>
              <a:rPr lang="en-US" dirty="0" err="1"/>
              <a:t>tegen</a:t>
            </a:r>
            <a:r>
              <a:rPr lang="en-US" dirty="0"/>
              <a:t> de </a:t>
            </a:r>
            <a:r>
              <a:rPr lang="en-US" dirty="0" err="1"/>
              <a:t>kerk</a:t>
            </a:r>
            <a:r>
              <a:rPr lang="en-US" dirty="0"/>
              <a:t> </a:t>
            </a:r>
            <a:r>
              <a:rPr lang="en-US" dirty="0" err="1"/>
              <a:t>aan</a:t>
            </a:r>
            <a:endParaRPr lang="en-US" dirty="0"/>
          </a:p>
        </p:txBody>
      </p:sp>
      <p:cxnSp>
        <p:nvCxnSpPr>
          <p:cNvPr id="5" name="Rechte verbindingslijn 4"/>
          <p:cNvCxnSpPr/>
          <p:nvPr/>
        </p:nvCxnSpPr>
        <p:spPr>
          <a:xfrm>
            <a:off x="6096000" y="885825"/>
            <a:ext cx="0" cy="5224207"/>
          </a:xfrm>
          <a:prstGeom prst="line">
            <a:avLst/>
          </a:prstGeom>
        </p:spPr>
        <p:style>
          <a:lnRef idx="1">
            <a:schemeClr val="dk1"/>
          </a:lnRef>
          <a:fillRef idx="0">
            <a:schemeClr val="dk1"/>
          </a:fillRef>
          <a:effectRef idx="0">
            <a:schemeClr val="dk1"/>
          </a:effectRef>
          <a:fontRef idx="minor">
            <a:schemeClr val="tx1"/>
          </a:fontRef>
        </p:style>
      </p:cxnSp>
      <p:sp>
        <p:nvSpPr>
          <p:cNvPr id="6" name="Tijdelijke aanduiding voor inhoud 2"/>
          <p:cNvSpPr txBox="1">
            <a:spLocks/>
          </p:cNvSpPr>
          <p:nvPr/>
        </p:nvSpPr>
        <p:spPr>
          <a:xfrm>
            <a:off x="6561391" y="958584"/>
            <a:ext cx="3225799" cy="12604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2200" dirty="0"/>
              <a:t>Je </a:t>
            </a:r>
            <a:r>
              <a:rPr lang="en-US" sz="2200" dirty="0" err="1"/>
              <a:t>gooit</a:t>
            </a:r>
            <a:r>
              <a:rPr lang="en-US" sz="2200" dirty="0"/>
              <a:t> twee </a:t>
            </a:r>
            <a:r>
              <a:rPr lang="en-US" sz="2200" dirty="0" err="1"/>
              <a:t>mensen</a:t>
            </a:r>
            <a:r>
              <a:rPr lang="en-US" sz="2200" dirty="0"/>
              <a:t> </a:t>
            </a:r>
            <a:r>
              <a:rPr lang="en-US" sz="2200" dirty="0" err="1"/>
              <a:t>uit</a:t>
            </a:r>
            <a:r>
              <a:rPr lang="en-US" sz="2200" dirty="0"/>
              <a:t> de </a:t>
            </a:r>
            <a:r>
              <a:rPr lang="en-US" sz="2200" dirty="0" err="1"/>
              <a:t>ballon</a:t>
            </a:r>
            <a:r>
              <a:rPr lang="en-US" sz="2200" dirty="0"/>
              <a:t> </a:t>
            </a:r>
            <a:r>
              <a:rPr lang="en-US" sz="2200" dirty="0" err="1"/>
              <a:t>zodat</a:t>
            </a:r>
            <a:r>
              <a:rPr lang="en-US" sz="2200" dirty="0"/>
              <a:t> de </a:t>
            </a:r>
            <a:r>
              <a:rPr lang="en-US" sz="2200" dirty="0" err="1"/>
              <a:t>drie</a:t>
            </a:r>
            <a:r>
              <a:rPr lang="en-US" sz="2200" dirty="0"/>
              <a:t> </a:t>
            </a:r>
            <a:r>
              <a:rPr lang="en-US" sz="2200" dirty="0" err="1"/>
              <a:t>anderen</a:t>
            </a:r>
            <a:r>
              <a:rPr lang="en-US" sz="2200" dirty="0"/>
              <a:t> </a:t>
            </a:r>
            <a:r>
              <a:rPr lang="en-US" sz="2200" dirty="0" err="1"/>
              <a:t>blijven</a:t>
            </a:r>
            <a:r>
              <a:rPr lang="en-US" sz="2200" dirty="0"/>
              <a:t> </a:t>
            </a:r>
            <a:r>
              <a:rPr lang="en-US" sz="2200" dirty="0" err="1"/>
              <a:t>leven</a:t>
            </a:r>
            <a:endParaRPr lang="en-US" sz="2200" dirty="0"/>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79726">
            <a:off x="2851669" y="1357998"/>
            <a:ext cx="3052041" cy="3949700"/>
          </a:xfrm>
          <a:prstGeom prst="rect">
            <a:avLst/>
          </a:prstGeom>
        </p:spPr>
      </p:pic>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656592" y="3969368"/>
            <a:ext cx="2273300" cy="2273300"/>
          </a:xfrm>
          <a:prstGeom prst="rect">
            <a:avLst/>
          </a:prstGeom>
        </p:spPr>
      </p:pic>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540851">
            <a:off x="2498131" y="5740324"/>
            <a:ext cx="215653" cy="224601"/>
          </a:xfrm>
          <a:prstGeom prst="rect">
            <a:avLst/>
          </a:prstGeom>
        </p:spPr>
      </p:pic>
      <p:pic>
        <p:nvPicPr>
          <p:cNvPr id="11" name="Afbeelding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658882">
            <a:off x="3355826" y="5881349"/>
            <a:ext cx="226048" cy="235428"/>
          </a:xfrm>
          <a:prstGeom prst="rect">
            <a:avLst/>
          </a:prstGeom>
        </p:spPr>
      </p:pic>
      <p:pic>
        <p:nvPicPr>
          <p:cNvPr id="12" name="Afbeelding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634862">
            <a:off x="2832934" y="5191879"/>
            <a:ext cx="245703" cy="255899"/>
          </a:xfrm>
          <a:prstGeom prst="rect">
            <a:avLst/>
          </a:prstGeom>
        </p:spPr>
      </p:pic>
      <p:pic>
        <p:nvPicPr>
          <p:cNvPr id="15" name="Afbeelding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6416270">
            <a:off x="2957556" y="5951778"/>
            <a:ext cx="212828" cy="221660"/>
          </a:xfrm>
          <a:prstGeom prst="rect">
            <a:avLst/>
          </a:prstGeom>
        </p:spPr>
      </p:pic>
      <p:pic>
        <p:nvPicPr>
          <p:cNvPr id="16" name="Afbeelding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426808">
            <a:off x="3106455" y="5655131"/>
            <a:ext cx="197794" cy="206002"/>
          </a:xfrm>
          <a:prstGeom prst="rect">
            <a:avLst/>
          </a:prstGeom>
        </p:spPr>
      </p:pic>
      <p:pic>
        <p:nvPicPr>
          <p:cNvPr id="17" name="Afbeelding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561936" y="3969368"/>
            <a:ext cx="2273300" cy="2273300"/>
          </a:xfrm>
          <a:prstGeom prst="rect">
            <a:avLst/>
          </a:prstGeom>
        </p:spPr>
      </p:pic>
      <p:pic>
        <p:nvPicPr>
          <p:cNvPr id="18" name="Afbeelding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68470" y="126833"/>
            <a:ext cx="3134021" cy="4055791"/>
          </a:xfrm>
          <a:prstGeom prst="rect">
            <a:avLst/>
          </a:prstGeom>
        </p:spPr>
      </p:pic>
      <p:pic>
        <p:nvPicPr>
          <p:cNvPr id="19" name="Afbeelding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8658882">
            <a:off x="9285139" y="5890703"/>
            <a:ext cx="232042" cy="241671"/>
          </a:xfrm>
          <a:prstGeom prst="rect">
            <a:avLst/>
          </a:prstGeom>
        </p:spPr>
      </p:pic>
      <p:pic>
        <p:nvPicPr>
          <p:cNvPr id="20" name="Afbeelding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426808">
            <a:off x="9037394" y="5657473"/>
            <a:ext cx="210395" cy="219126"/>
          </a:xfrm>
          <a:prstGeom prst="rect">
            <a:avLst/>
          </a:prstGeom>
        </p:spPr>
      </p:pic>
    </p:spTree>
    <p:extLst>
      <p:ext uri="{BB962C8B-B14F-4D97-AF65-F5344CB8AC3E}">
        <p14:creationId xmlns:p14="http://schemas.microsoft.com/office/powerpoint/2010/main" val="2369194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267200" y="187325"/>
            <a:ext cx="3657600" cy="561975"/>
          </a:xfrm>
        </p:spPr>
        <p:txBody>
          <a:bodyPr>
            <a:normAutofit/>
          </a:bodyPr>
          <a:lstStyle/>
          <a:p>
            <a:pPr marL="0" indent="0">
              <a:buNone/>
            </a:pPr>
            <a:r>
              <a:rPr lang="en-US" dirty="0"/>
              <a:t>Je </a:t>
            </a:r>
            <a:r>
              <a:rPr lang="en-US" dirty="0" err="1"/>
              <a:t>hebt</a:t>
            </a:r>
            <a:r>
              <a:rPr lang="en-US" dirty="0"/>
              <a:t> nu twee </a:t>
            </a:r>
            <a:r>
              <a:rPr lang="en-US" dirty="0" err="1"/>
              <a:t>keuzes</a:t>
            </a:r>
            <a:r>
              <a:rPr lang="en-US" dirty="0"/>
              <a:t>:</a:t>
            </a:r>
          </a:p>
        </p:txBody>
      </p:sp>
      <p:sp>
        <p:nvSpPr>
          <p:cNvPr id="4" name="Tijdelijke aanduiding voor inhoud 2"/>
          <p:cNvSpPr txBox="1">
            <a:spLocks/>
          </p:cNvSpPr>
          <p:nvPr/>
        </p:nvSpPr>
        <p:spPr>
          <a:xfrm>
            <a:off x="713645" y="1090612"/>
            <a:ext cx="4826000" cy="56197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Je </a:t>
            </a:r>
            <a:r>
              <a:rPr lang="en-US" dirty="0" err="1"/>
              <a:t>vliegt</a:t>
            </a:r>
            <a:r>
              <a:rPr lang="en-US" dirty="0"/>
              <a:t> met </a:t>
            </a:r>
            <a:r>
              <a:rPr lang="en-US" dirty="0" err="1"/>
              <a:t>z’n</a:t>
            </a:r>
            <a:r>
              <a:rPr lang="en-US" dirty="0"/>
              <a:t> </a:t>
            </a:r>
            <a:r>
              <a:rPr lang="en-US" dirty="0" err="1"/>
              <a:t>vijven</a:t>
            </a:r>
            <a:r>
              <a:rPr lang="en-US" dirty="0"/>
              <a:t> </a:t>
            </a:r>
            <a:r>
              <a:rPr lang="en-US" dirty="0" err="1"/>
              <a:t>tegen</a:t>
            </a:r>
            <a:r>
              <a:rPr lang="en-US" dirty="0"/>
              <a:t> de </a:t>
            </a:r>
            <a:r>
              <a:rPr lang="en-US" dirty="0" err="1"/>
              <a:t>kerk</a:t>
            </a:r>
            <a:r>
              <a:rPr lang="en-US" dirty="0"/>
              <a:t> </a:t>
            </a:r>
            <a:r>
              <a:rPr lang="en-US" dirty="0" err="1"/>
              <a:t>aan</a:t>
            </a:r>
            <a:endParaRPr lang="en-US" dirty="0"/>
          </a:p>
        </p:txBody>
      </p:sp>
      <p:cxnSp>
        <p:nvCxnSpPr>
          <p:cNvPr id="5" name="Rechte verbindingslijn 4"/>
          <p:cNvCxnSpPr/>
          <p:nvPr/>
        </p:nvCxnSpPr>
        <p:spPr>
          <a:xfrm>
            <a:off x="6096000" y="885825"/>
            <a:ext cx="0" cy="5224207"/>
          </a:xfrm>
          <a:prstGeom prst="line">
            <a:avLst/>
          </a:prstGeom>
        </p:spPr>
        <p:style>
          <a:lnRef idx="1">
            <a:schemeClr val="dk1"/>
          </a:lnRef>
          <a:fillRef idx="0">
            <a:schemeClr val="dk1"/>
          </a:fillRef>
          <a:effectRef idx="0">
            <a:schemeClr val="dk1"/>
          </a:effectRef>
          <a:fontRef idx="minor">
            <a:schemeClr val="tx1"/>
          </a:fontRef>
        </p:style>
      </p:cxnSp>
      <p:sp>
        <p:nvSpPr>
          <p:cNvPr id="6" name="Tijdelijke aanduiding voor inhoud 2"/>
          <p:cNvSpPr txBox="1">
            <a:spLocks/>
          </p:cNvSpPr>
          <p:nvPr/>
        </p:nvSpPr>
        <p:spPr>
          <a:xfrm>
            <a:off x="6561391" y="958584"/>
            <a:ext cx="3225799" cy="12604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2200" dirty="0"/>
              <a:t>Je </a:t>
            </a:r>
            <a:r>
              <a:rPr lang="en-US" sz="2200" dirty="0" err="1"/>
              <a:t>gooit</a:t>
            </a:r>
            <a:r>
              <a:rPr lang="en-US" sz="2200" dirty="0"/>
              <a:t> twee </a:t>
            </a:r>
            <a:r>
              <a:rPr lang="en-US" sz="2200" dirty="0" err="1"/>
              <a:t>mensen</a:t>
            </a:r>
            <a:r>
              <a:rPr lang="en-US" sz="2200" dirty="0"/>
              <a:t> </a:t>
            </a:r>
            <a:r>
              <a:rPr lang="en-US" sz="2200" dirty="0" err="1"/>
              <a:t>uit</a:t>
            </a:r>
            <a:r>
              <a:rPr lang="en-US" sz="2200" dirty="0"/>
              <a:t> de </a:t>
            </a:r>
            <a:r>
              <a:rPr lang="en-US" sz="2200" dirty="0" err="1"/>
              <a:t>ballon</a:t>
            </a:r>
            <a:r>
              <a:rPr lang="en-US" sz="2200" dirty="0"/>
              <a:t> </a:t>
            </a:r>
            <a:r>
              <a:rPr lang="en-US" sz="2200" dirty="0" err="1"/>
              <a:t>zodat</a:t>
            </a:r>
            <a:r>
              <a:rPr lang="en-US" sz="2200" dirty="0"/>
              <a:t> de </a:t>
            </a:r>
            <a:r>
              <a:rPr lang="en-US" sz="2200" dirty="0" err="1"/>
              <a:t>drie</a:t>
            </a:r>
            <a:r>
              <a:rPr lang="en-US" sz="2200" dirty="0"/>
              <a:t> </a:t>
            </a:r>
            <a:r>
              <a:rPr lang="en-US" sz="2200" dirty="0" err="1"/>
              <a:t>anderen</a:t>
            </a:r>
            <a:r>
              <a:rPr lang="en-US" sz="2200" dirty="0"/>
              <a:t> </a:t>
            </a:r>
            <a:r>
              <a:rPr lang="en-US" sz="2200" dirty="0" err="1"/>
              <a:t>blijven</a:t>
            </a:r>
            <a:r>
              <a:rPr lang="en-US" sz="2200" dirty="0"/>
              <a:t> </a:t>
            </a:r>
            <a:r>
              <a:rPr lang="en-US" sz="2200" dirty="0" err="1"/>
              <a:t>leven</a:t>
            </a:r>
            <a:endParaRPr lang="en-US" sz="2200" dirty="0"/>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79726">
            <a:off x="2851669" y="1357998"/>
            <a:ext cx="3052041" cy="3949700"/>
          </a:xfrm>
          <a:prstGeom prst="rect">
            <a:avLst/>
          </a:prstGeom>
        </p:spPr>
      </p:pic>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656592" y="3969368"/>
            <a:ext cx="2273300" cy="2273300"/>
          </a:xfrm>
          <a:prstGeom prst="rect">
            <a:avLst/>
          </a:prstGeom>
        </p:spPr>
      </p:pic>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540851">
            <a:off x="2498131" y="5740324"/>
            <a:ext cx="215653" cy="224601"/>
          </a:xfrm>
          <a:prstGeom prst="rect">
            <a:avLst/>
          </a:prstGeom>
        </p:spPr>
      </p:pic>
      <p:pic>
        <p:nvPicPr>
          <p:cNvPr id="11" name="Afbeelding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658882">
            <a:off x="3355826" y="5881349"/>
            <a:ext cx="226048" cy="235428"/>
          </a:xfrm>
          <a:prstGeom prst="rect">
            <a:avLst/>
          </a:prstGeom>
        </p:spPr>
      </p:pic>
      <p:pic>
        <p:nvPicPr>
          <p:cNvPr id="12" name="Afbeelding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634862">
            <a:off x="2832934" y="5191879"/>
            <a:ext cx="245703" cy="255899"/>
          </a:xfrm>
          <a:prstGeom prst="rect">
            <a:avLst/>
          </a:prstGeom>
        </p:spPr>
      </p:pic>
      <p:pic>
        <p:nvPicPr>
          <p:cNvPr id="15" name="Afbeelding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6416270">
            <a:off x="2957556" y="5951778"/>
            <a:ext cx="212828" cy="221660"/>
          </a:xfrm>
          <a:prstGeom prst="rect">
            <a:avLst/>
          </a:prstGeom>
        </p:spPr>
      </p:pic>
      <p:pic>
        <p:nvPicPr>
          <p:cNvPr id="16" name="Afbeelding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426808">
            <a:off x="3106455" y="5655131"/>
            <a:ext cx="197794" cy="206002"/>
          </a:xfrm>
          <a:prstGeom prst="rect">
            <a:avLst/>
          </a:prstGeom>
        </p:spPr>
      </p:pic>
      <p:pic>
        <p:nvPicPr>
          <p:cNvPr id="17" name="Afbeelding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561936" y="3969368"/>
            <a:ext cx="2273300" cy="2273300"/>
          </a:xfrm>
          <a:prstGeom prst="rect">
            <a:avLst/>
          </a:prstGeom>
        </p:spPr>
      </p:pic>
      <p:pic>
        <p:nvPicPr>
          <p:cNvPr id="18" name="Afbeelding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68470" y="126833"/>
            <a:ext cx="3134021" cy="4055791"/>
          </a:xfrm>
          <a:prstGeom prst="rect">
            <a:avLst/>
          </a:prstGeom>
        </p:spPr>
      </p:pic>
      <p:pic>
        <p:nvPicPr>
          <p:cNvPr id="19" name="Afbeelding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8658882">
            <a:off x="9285139" y="5890703"/>
            <a:ext cx="232042" cy="241671"/>
          </a:xfrm>
          <a:prstGeom prst="rect">
            <a:avLst/>
          </a:prstGeom>
        </p:spPr>
      </p:pic>
      <p:pic>
        <p:nvPicPr>
          <p:cNvPr id="20" name="Afbeelding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426808">
            <a:off x="9037394" y="5657473"/>
            <a:ext cx="210395" cy="219126"/>
          </a:xfrm>
          <a:prstGeom prst="rect">
            <a:avLst/>
          </a:prstGeom>
        </p:spPr>
      </p:pic>
      <p:sp>
        <p:nvSpPr>
          <p:cNvPr id="21" name="Tijdelijke aanduiding voor inhoud 2"/>
          <p:cNvSpPr txBox="1">
            <a:spLocks/>
          </p:cNvSpPr>
          <p:nvPr/>
        </p:nvSpPr>
        <p:spPr>
          <a:xfrm>
            <a:off x="5103027" y="6242668"/>
            <a:ext cx="1943100" cy="561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Wat doe je?</a:t>
            </a:r>
          </a:p>
        </p:txBody>
      </p:sp>
    </p:spTree>
    <p:extLst>
      <p:ext uri="{BB962C8B-B14F-4D97-AF65-F5344CB8AC3E}">
        <p14:creationId xmlns:p14="http://schemas.microsoft.com/office/powerpoint/2010/main" val="4029364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Gedachte</a:t>
            </a:r>
            <a:r>
              <a:rPr lang="en-US" dirty="0"/>
              <a:t>-experiment 2: </a:t>
            </a:r>
            <a:r>
              <a:rPr lang="en-US" dirty="0" err="1"/>
              <a:t>Droom</a:t>
            </a:r>
            <a:r>
              <a:rPr lang="en-US" dirty="0"/>
              <a:t>-argument</a:t>
            </a:r>
          </a:p>
        </p:txBody>
      </p:sp>
    </p:spTree>
    <p:extLst>
      <p:ext uri="{BB962C8B-B14F-4D97-AF65-F5344CB8AC3E}">
        <p14:creationId xmlns:p14="http://schemas.microsoft.com/office/powerpoint/2010/main" val="388889595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554</Words>
  <Application>Microsoft Macintosh PowerPoint</Application>
  <PresentationFormat>Breedbeeld</PresentationFormat>
  <Paragraphs>56</Paragraphs>
  <Slides>17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Calibri Light</vt:lpstr>
      <vt:lpstr>Kantoorthema</vt:lpstr>
      <vt:lpstr>Gedachte-experimenten</vt:lpstr>
      <vt:lpstr>Gedachte-experiment 1: De luchtballon</vt:lpstr>
      <vt:lpstr>Gedachte-experiment 1: De luchtballon</vt:lpstr>
      <vt:lpstr>Gedachte-experiment 1: De luchtballon</vt:lpstr>
      <vt:lpstr>PowerPoint-presentatie</vt:lpstr>
      <vt:lpstr>PowerPoint-presentatie</vt:lpstr>
      <vt:lpstr>PowerPoint-presentatie</vt:lpstr>
      <vt:lpstr>PowerPoint-presentatie</vt:lpstr>
      <vt:lpstr>Gedachte-experiment 2: Droom-argument</vt:lpstr>
      <vt:lpstr>Gedachte-experiment 2: Droom-argument</vt:lpstr>
      <vt:lpstr>Gedachte-experiment 2: Droom-argument</vt:lpstr>
      <vt:lpstr>Gedachte-experiment 3: Tunnel</vt:lpstr>
      <vt:lpstr>Gedachte-experiment 3: Tunnel</vt:lpstr>
      <vt:lpstr>Gedachte-experiment 3: Tunnel</vt:lpstr>
      <vt:lpstr>Gedachte-experiment 3: Tunnel</vt:lpstr>
      <vt:lpstr>PowerPoint-presentatie</vt:lpstr>
      <vt:lpstr>PowerPoint-presentatie</vt:lpstr>
    </vt:vector>
  </TitlesOfParts>
  <Company>CnCZ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Merel van 't Leven</dc:creator>
  <cp:lastModifiedBy>Merel van 't Leven</cp:lastModifiedBy>
  <cp:revision>19</cp:revision>
  <dcterms:created xsi:type="dcterms:W3CDTF">2020-02-11T12:21:41Z</dcterms:created>
  <dcterms:modified xsi:type="dcterms:W3CDTF">2020-11-23T10:43:07Z</dcterms:modified>
</cp:coreProperties>
</file>